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311" r:id="rId1"/>
  </p:sldMasterIdLst>
  <p:notesMasterIdLst>
    <p:notesMasterId r:id="rId26"/>
  </p:notesMasterIdLst>
  <p:handoutMasterIdLst>
    <p:handoutMasterId r:id="rId27"/>
  </p:handoutMasterIdLst>
  <p:sldIdLst>
    <p:sldId id="256" r:id="rId2"/>
    <p:sldId id="280" r:id="rId3"/>
    <p:sldId id="260" r:id="rId4"/>
    <p:sldId id="265" r:id="rId5"/>
    <p:sldId id="266" r:id="rId6"/>
    <p:sldId id="262" r:id="rId7"/>
    <p:sldId id="263" r:id="rId8"/>
    <p:sldId id="285" r:id="rId9"/>
    <p:sldId id="287" r:id="rId10"/>
    <p:sldId id="269" r:id="rId11"/>
    <p:sldId id="267" r:id="rId12"/>
    <p:sldId id="292" r:id="rId13"/>
    <p:sldId id="268" r:id="rId14"/>
    <p:sldId id="264" r:id="rId15"/>
    <p:sldId id="270" r:id="rId16"/>
    <p:sldId id="289" r:id="rId17"/>
    <p:sldId id="291" r:id="rId18"/>
    <p:sldId id="293" r:id="rId19"/>
    <p:sldId id="290" r:id="rId20"/>
    <p:sldId id="288" r:id="rId21"/>
    <p:sldId id="281" r:id="rId22"/>
    <p:sldId id="282" r:id="rId23"/>
    <p:sldId id="283" r:id="rId24"/>
    <p:sldId id="284" r:id="rId25"/>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1296">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64" autoAdjust="0"/>
    <p:restoredTop sz="76114" autoAdjust="0"/>
  </p:normalViewPr>
  <p:slideViewPr>
    <p:cSldViewPr>
      <p:cViewPr varScale="1">
        <p:scale>
          <a:sx n="65" d="100"/>
          <a:sy n="65" d="100"/>
        </p:scale>
        <p:origin x="1374" y="72"/>
      </p:cViewPr>
      <p:guideLst>
        <p:guide orient="horz" pos="1296"/>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90" d="100"/>
          <a:sy n="90" d="100"/>
        </p:scale>
        <p:origin x="-2940"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a:lvl1pPr>
          </a:lstStyle>
          <a:p>
            <a:pPr>
              <a:defRPr/>
            </a:pPr>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E87FC64C-B26D-4CE5-9604-533E8BAD3726}" type="slidenum">
              <a:rPr lang="en-US"/>
              <a:pPr>
                <a:defRPr/>
              </a:pPr>
              <a:t>‹#›</a:t>
            </a:fld>
            <a:endParaRPr lang="en-US" dirty="0"/>
          </a:p>
        </p:txBody>
      </p:sp>
    </p:spTree>
    <p:extLst>
      <p:ext uri="{BB962C8B-B14F-4D97-AF65-F5344CB8AC3E}">
        <p14:creationId xmlns:p14="http://schemas.microsoft.com/office/powerpoint/2010/main" val="398069416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31838" y="160338"/>
            <a:ext cx="2925762" cy="382587"/>
          </a:xfrm>
          <a:prstGeom prst="rect">
            <a:avLst/>
          </a:prstGeom>
        </p:spPr>
        <p:txBody>
          <a:bodyPr vert="horz" wrap="square" lIns="96661" tIns="48331" rIns="96661" bIns="48331" numCol="1" anchor="t" anchorCtr="0" compatLnSpc="1">
            <a:prstTxWarp prst="textNoShape">
              <a:avLst/>
            </a:prstTxWarp>
          </a:bodyPr>
          <a:lstStyle>
            <a:lvl1pPr eaLnBrk="1" hangingPunct="1">
              <a:defRPr sz="1500" b="1"/>
            </a:lvl1pPr>
          </a:lstStyle>
          <a:p>
            <a:pPr>
              <a:defRPr/>
            </a:pPr>
            <a:endParaRPr lang="en-US" altLang="en-US" dirty="0"/>
          </a:p>
        </p:txBody>
      </p:sp>
      <p:sp>
        <p:nvSpPr>
          <p:cNvPr id="3" name="Date Placeholder 2"/>
          <p:cNvSpPr>
            <a:spLocks noGrp="1"/>
          </p:cNvSpPr>
          <p:nvPr>
            <p:ph type="dt" idx="1"/>
          </p:nvPr>
        </p:nvSpPr>
        <p:spPr>
          <a:xfrm>
            <a:off x="4632325" y="160338"/>
            <a:ext cx="1951038" cy="382587"/>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lvl1pPr>
          </a:lstStyle>
          <a:p>
            <a:pPr>
              <a:defRPr/>
            </a:pPr>
            <a:endParaRPr lang="en-US" alt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6" name="Footer Placeholder 5"/>
          <p:cNvSpPr>
            <a:spLocks noGrp="1"/>
          </p:cNvSpPr>
          <p:nvPr>
            <p:ph type="ftr" sz="quarter" idx="4"/>
          </p:nvPr>
        </p:nvSpPr>
        <p:spPr>
          <a:xfrm>
            <a:off x="731838" y="9040813"/>
            <a:ext cx="2925762" cy="288925"/>
          </a:xfrm>
          <a:prstGeom prst="rect">
            <a:avLst/>
          </a:prstGeom>
        </p:spPr>
        <p:txBody>
          <a:bodyPr vert="horz" wrap="square" lIns="96661" tIns="48331" rIns="96661" bIns="48331" numCol="1" anchor="b" anchorCtr="0" compatLnSpc="1">
            <a:prstTxWarp prst="textNoShape">
              <a:avLst/>
            </a:prstTxWarp>
          </a:bodyPr>
          <a:lstStyle>
            <a:lvl1pPr eaLnBrk="1" hangingPunct="1">
              <a:defRPr sz="1300"/>
            </a:lvl1pPr>
          </a:lstStyle>
          <a:p>
            <a:pPr>
              <a:defRPr/>
            </a:pPr>
            <a:endParaRPr lang="en-US" altLang="en-US" dirty="0"/>
          </a:p>
        </p:txBody>
      </p:sp>
      <p:sp>
        <p:nvSpPr>
          <p:cNvPr id="7" name="Slide Number Placeholder 6"/>
          <p:cNvSpPr>
            <a:spLocks noGrp="1"/>
          </p:cNvSpPr>
          <p:nvPr>
            <p:ph type="sldNum" sz="quarter" idx="5"/>
          </p:nvPr>
        </p:nvSpPr>
        <p:spPr>
          <a:xfrm>
            <a:off x="4730750" y="9099550"/>
            <a:ext cx="1852613" cy="287338"/>
          </a:xfrm>
          <a:prstGeom prst="rect">
            <a:avLst/>
          </a:prstGeom>
        </p:spPr>
        <p:txBody>
          <a:bodyPr vert="horz" wrap="square" lIns="96661" tIns="48331" rIns="96661" bIns="48331" numCol="1" anchor="b" anchorCtr="0" compatLnSpc="1">
            <a:prstTxWarp prst="textNoShape">
              <a:avLst/>
            </a:prstTxWarp>
          </a:bodyPr>
          <a:lstStyle>
            <a:lvl1pPr algn="r" eaLnBrk="1" hangingPunct="1">
              <a:defRPr sz="1500"/>
            </a:lvl1pPr>
          </a:lstStyle>
          <a:p>
            <a:pPr>
              <a:defRPr/>
            </a:pPr>
            <a:fld id="{6414D2B3-71C9-4621-A343-7CDB103FC26A}" type="slidenum">
              <a:rPr lang="en-US" altLang="en-US"/>
              <a:pPr>
                <a:defRPr/>
              </a:pPr>
              <a:t>‹#›</a:t>
            </a:fld>
            <a:endParaRPr lang="en-US" altLang="en-US" dirty="0"/>
          </a:p>
        </p:txBody>
      </p:sp>
    </p:spTree>
    <p:extLst>
      <p:ext uri="{BB962C8B-B14F-4D97-AF65-F5344CB8AC3E}">
        <p14:creationId xmlns:p14="http://schemas.microsoft.com/office/powerpoint/2010/main" val="3201439391"/>
      </p:ext>
    </p:extLst>
  </p:cSld>
  <p:clrMap bg1="lt1" tx1="dk1" bg2="lt2" tx2="dk2" accent1="accent1" accent2="accent2" accent3="accent3" accent4="accent4" accent5="accent5" accent6="accent6" hlink="hlink" folHlink="folHlink"/>
  <p:hf hdr="0" ftr="0"/>
  <p:notesStyle>
    <a:lvl1pPr marL="169863" indent="-169863" algn="l" rtl="0" eaLnBrk="0" fontAlgn="base" hangingPunct="0">
      <a:spcBef>
        <a:spcPct val="30000"/>
      </a:spcBef>
      <a:spcAft>
        <a:spcPct val="0"/>
      </a:spcAft>
      <a:buClr>
        <a:schemeClr val="accent2"/>
      </a:buClr>
      <a:buSzPct val="95000"/>
      <a:buFont typeface="Calibri" pitchFamily="34" charset="0"/>
      <a:buChar char="●"/>
      <a:defRPr sz="1400" kern="1200">
        <a:solidFill>
          <a:schemeClr val="tx1"/>
        </a:solidFill>
        <a:latin typeface="+mn-lt"/>
        <a:ea typeface="+mn-ea"/>
        <a:cs typeface="+mn-cs"/>
      </a:defRPr>
    </a:lvl1pPr>
    <a:lvl2pPr marL="404813" indent="-169863" algn="l" rtl="0" eaLnBrk="0" fontAlgn="base" hangingPunct="0">
      <a:spcBef>
        <a:spcPct val="30000"/>
      </a:spcBef>
      <a:spcAft>
        <a:spcPct val="0"/>
      </a:spcAft>
      <a:buClr>
        <a:srgbClr val="009900"/>
      </a:buClr>
      <a:buSzPct val="70000"/>
      <a:buFont typeface="Wingdings" pitchFamily="2" charset="2"/>
      <a:buChar char="n"/>
      <a:defRPr sz="1400" kern="1200">
        <a:solidFill>
          <a:schemeClr val="tx1"/>
        </a:solidFill>
        <a:latin typeface="+mn-lt"/>
        <a:ea typeface="+mn-ea"/>
        <a:cs typeface="+mn-cs"/>
      </a:defRPr>
    </a:lvl2pPr>
    <a:lvl3pPr marL="574675" indent="-169863" algn="l" rtl="0" eaLnBrk="0" fontAlgn="base" hangingPunct="0">
      <a:spcBef>
        <a:spcPct val="30000"/>
      </a:spcBef>
      <a:spcAft>
        <a:spcPct val="0"/>
      </a:spcAft>
      <a:buClr>
        <a:srgbClr val="0070C0"/>
      </a:buClr>
      <a:buSzPct val="70000"/>
      <a:buFont typeface="Wingdings" pitchFamily="2" charset="2"/>
      <a:buChar char="®"/>
      <a:defRPr sz="14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Pub 17 – Chapter 32, Pages 211-217</a:t>
            </a:r>
          </a:p>
          <a:p>
            <a:r>
              <a:rPr lang="en-US" altLang="en-US" dirty="0" smtClean="0"/>
              <a:t>Pub 4012 – G-3</a:t>
            </a:r>
          </a:p>
          <a:p>
            <a:r>
              <a:rPr lang="en-US" altLang="en-US" dirty="0" smtClean="0"/>
              <a:t>Pub 4491 – Part 5</a:t>
            </a:r>
          </a:p>
          <a:p>
            <a:r>
              <a:rPr lang="en-US" altLang="en-US" dirty="0" smtClean="0"/>
              <a:t>Resource Tool For Tax Counselors - Qualifying Child /Relative Tri Fold Laminate</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039098F4-5DF0-47E5-9012-B714993CEF1A}" type="slidenum">
              <a:rPr lang="en-US" altLang="en-US" sz="1500" smtClean="0"/>
              <a:pPr>
                <a:spcBef>
                  <a:spcPct val="0"/>
                </a:spcBef>
                <a:buClrTx/>
                <a:buSzTx/>
                <a:buFontTx/>
                <a:buNone/>
              </a:pPr>
              <a:t>1</a:t>
            </a:fld>
            <a:endParaRPr lang="en-US" altLang="en-US" sz="1500"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970591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03113511-AAE4-4A9D-B47B-B177B53235C3}" type="slidenum">
              <a:rPr lang="en-US" altLang="en-US" sz="1500" smtClean="0"/>
              <a:pPr>
                <a:spcBef>
                  <a:spcPct val="0"/>
                </a:spcBef>
                <a:buClrTx/>
                <a:buSzTx/>
                <a:buFontTx/>
                <a:buNone/>
              </a:pPr>
              <a:t>10</a:t>
            </a:fld>
            <a:endParaRPr lang="en-US" altLang="en-US" sz="1500"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4286332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 typeface="Calibri" pitchFamily="34" charset="0"/>
              <a:buNone/>
            </a:pPr>
            <a:r>
              <a:rPr lang="en-US" altLang="en-US" dirty="0" smtClean="0"/>
              <a:t>Kindergarten used to be included. It was removed a few years ago.</a:t>
            </a:r>
          </a:p>
          <a:p>
            <a:pPr marL="0" indent="0" eaLnBrk="1" hangingPunct="1">
              <a:buFont typeface="Calibri" pitchFamily="34" charset="0"/>
              <a:buNone/>
            </a:pPr>
            <a:r>
              <a:rPr lang="en-US" altLang="en-US" dirty="0" smtClean="0"/>
              <a:t>Some in-home care may be used as either medical expense or dependent care—not both.</a:t>
            </a:r>
          </a:p>
          <a:p>
            <a:pPr marL="0" indent="0" eaLnBrk="1" hangingPunct="1">
              <a:buFont typeface="Calibri" pitchFamily="34" charset="0"/>
              <a:buNone/>
            </a:pPr>
            <a:endParaRPr lang="en-US" altLang="en-US" dirty="0" smtClean="0"/>
          </a:p>
          <a:p>
            <a:pPr marL="0" indent="0" eaLnBrk="1" hangingPunct="1">
              <a:buFont typeface="Calibri" pitchFamily="34" charset="0"/>
              <a:buNone/>
            </a:pPr>
            <a:r>
              <a:rPr lang="en-US" altLang="en-US" dirty="0" smtClean="0"/>
              <a:t>Wages and employment taxes for household employee is an allowed expense; </a:t>
            </a:r>
            <a:r>
              <a:rPr lang="en-US" altLang="en-US" b="1" dirty="0" smtClean="0"/>
              <a:t>however, it is out of scope.</a:t>
            </a:r>
          </a:p>
          <a:p>
            <a:pPr marL="0" indent="0" eaLnBrk="1" hangingPunct="1">
              <a:buFont typeface="Calibri" pitchFamily="34" charset="0"/>
              <a:buNone/>
            </a:pPr>
            <a:endParaRPr lang="en-US" altLang="en-US" dirty="0" smtClean="0"/>
          </a:p>
          <a:p>
            <a:pPr marL="0" indent="0" eaLnBrk="1" hangingPunct="1">
              <a:buFont typeface="Calibri" pitchFamily="34" charset="0"/>
              <a:buNone/>
            </a:pPr>
            <a:r>
              <a:rPr lang="en-US" altLang="en-US" dirty="0" smtClean="0"/>
              <a:t>Household services that are at least partly for the well-being and protection of a qualifying person are ok. [includes housekeeper, maid, or cook—but not a chauffeur or gardener]</a:t>
            </a:r>
          </a:p>
          <a:p>
            <a:pPr marL="0" indent="0" eaLnBrk="1" hangingPunct="1">
              <a:buFont typeface="Calibri" pitchFamily="34" charset="0"/>
              <a:buNone/>
            </a:pPr>
            <a:r>
              <a:rPr lang="en-US" altLang="en-US" dirty="0" smtClean="0"/>
              <a:t>From Instructions to Form 2441: </a:t>
            </a:r>
          </a:p>
          <a:p>
            <a:pPr marL="234950" lvl="1" indent="0">
              <a:buFont typeface="Wingdings" pitchFamily="2" charset="2"/>
              <a:buNone/>
            </a:pPr>
            <a:r>
              <a:rPr lang="en-US" altLang="en-US" dirty="0" smtClean="0"/>
              <a:t>Care includes the cost of services for the qualifying person's well-being and protection. It does not include the cost of food, lodging, education, clothing, or entertainment.</a:t>
            </a:r>
          </a:p>
          <a:p>
            <a:pPr marL="234950" lvl="1" indent="0">
              <a:buFont typeface="Wingdings" pitchFamily="2" charset="2"/>
              <a:buNone/>
            </a:pPr>
            <a:r>
              <a:rPr lang="en-US" altLang="en-US" dirty="0" smtClean="0"/>
              <a:t>You can include the cost of care provided outside your home for your dependent under age 13 or any other qualifying person who regularly spends at least 8 hours a day in your home. If the care was provided by a dependent care center, the center must meet all applicable state and local regulations. A dependent care center is a place that provides care for more than six persons (other than persons who live there) and receives a fee, payment, or grant for providing services for any of those persons, even if the center is not run for profit.</a:t>
            </a:r>
          </a:p>
          <a:p>
            <a:pPr marL="234950" lvl="1" indent="0">
              <a:buFont typeface="Wingdings" pitchFamily="2" charset="2"/>
              <a:buNone/>
            </a:pPr>
            <a:r>
              <a:rPr lang="en-US" altLang="en-US" dirty="0" smtClean="0"/>
              <a:t>You can include amounts paid for items other than the care of your child (such as food and schooling) only if the items are incidental to the care of the child and cannot be separated from the total cost. But do not include the cost of schooling for a child in kindergarten or above. You can include the cost of a day camp, even if it specializes in a particular activity, such as computers or soccer. But do not include any expenses for sending your child to an overnight camp, summer school, or a tutoring program.</a:t>
            </a:r>
          </a:p>
          <a:p>
            <a:pPr marL="234950" lvl="1" indent="0" eaLnBrk="1" hangingPunct="1">
              <a:buFont typeface="Calibri" pitchFamily="34" charset="0"/>
              <a:buNone/>
            </a:pPr>
            <a:endParaRPr lang="en-US" altLang="en-US" dirty="0" smtClean="0"/>
          </a:p>
          <a:p>
            <a:pPr marL="0" indent="0" eaLnBrk="1" hangingPunct="1">
              <a:buFont typeface="Calibri" pitchFamily="34" charset="0"/>
              <a:buNone/>
            </a:pPr>
            <a:endParaRPr lang="en-US" alt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2DC096B1-2034-4DA7-9610-9AC3E07A8725}" type="slidenum">
              <a:rPr lang="en-US" altLang="en-US" sz="1500" smtClean="0"/>
              <a:pPr>
                <a:spcBef>
                  <a:spcPct val="0"/>
                </a:spcBef>
                <a:buClrTx/>
                <a:buSzTx/>
                <a:buFontTx/>
                <a:buNone/>
              </a:pPr>
              <a:t>11</a:t>
            </a:fld>
            <a:endParaRPr lang="en-US" altLang="en-US" sz="1500"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03983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These appear on W-2 Box 10 and are included in income on Line 7 until Form 2441 is completed</a:t>
            </a:r>
          </a:p>
          <a:p>
            <a:r>
              <a:rPr lang="en-US" altLang="en-US" dirty="0" smtClean="0"/>
              <a:t>If benefits were receive</a:t>
            </a:r>
            <a:r>
              <a:rPr lang="en-US" altLang="en-US" baseline="0" dirty="0" smtClean="0"/>
              <a:t>d that are not on Form W-2, enter the amount on TaxSlayer page 2</a:t>
            </a: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90D86F7C-D24B-49C6-83F2-CCF4AAC7EFD5}" type="slidenum">
              <a:rPr lang="en-US" altLang="en-US" sz="1500" smtClean="0"/>
              <a:pPr>
                <a:spcBef>
                  <a:spcPct val="0"/>
                </a:spcBef>
                <a:buClrTx/>
                <a:buSzTx/>
                <a:buFontTx/>
                <a:buNone/>
              </a:pPr>
              <a:t>12</a:t>
            </a:fld>
            <a:endParaRPr lang="en-US" altLang="en-US" sz="1500"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87680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If you can’t get the EIN, SSN or ITIN for the provider you cannot e-file and must complete an explanation on the back of Form 2441.</a:t>
            </a:r>
          </a:p>
          <a:p>
            <a:r>
              <a:rPr lang="en-US" altLang="en-US" dirty="0" smtClean="0"/>
              <a:t>If caregiver is your employee, and total payments were more than $2000, then Schedule H for household employees is required, and return is out of scope.</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29EEDF62-0ED0-4983-AF63-8C451406190E}" type="slidenum">
              <a:rPr lang="en-US" altLang="en-US" sz="1500" smtClean="0"/>
              <a:pPr>
                <a:spcBef>
                  <a:spcPct val="0"/>
                </a:spcBef>
                <a:buClrTx/>
                <a:buSzTx/>
                <a:buFontTx/>
                <a:buNone/>
              </a:pPr>
              <a:t>13</a:t>
            </a:fld>
            <a:endParaRPr lang="en-US" altLang="en-US" sz="1500"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211830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 typeface="Calibri" pitchFamily="34" charset="0"/>
              <a:buNone/>
            </a:pPr>
            <a:r>
              <a:rPr lang="en-US" altLang="en-US" dirty="0" smtClean="0"/>
              <a:t>All this info is here. Rules about the care-giver are included in the Decision Tree.</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4F8CBA8B-217D-442D-9DC2-17CEEFD13943}" type="slidenum">
              <a:rPr lang="en-US" altLang="en-US" sz="1500" smtClean="0"/>
              <a:pPr>
                <a:spcBef>
                  <a:spcPct val="0"/>
                </a:spcBef>
                <a:buClrTx/>
                <a:buSzTx/>
                <a:buFontTx/>
                <a:buNone/>
              </a:pPr>
              <a:t>14</a:t>
            </a:fld>
            <a:endParaRPr lang="en-US" altLang="en-US" sz="1500"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003008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 typeface="Calibri" pitchFamily="34" charset="0"/>
              <a:buNone/>
            </a:pPr>
            <a:r>
              <a:rPr lang="en-US" altLang="en-US" dirty="0" smtClean="0"/>
              <a:t>TaxSlayer makes all calculations.</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12AC60FC-CCF4-456D-801E-7D60C1F1D2BA}" type="slidenum">
              <a:rPr lang="en-US" altLang="en-US" sz="1500" smtClean="0"/>
              <a:pPr>
                <a:spcBef>
                  <a:spcPct val="0"/>
                </a:spcBef>
                <a:buClrTx/>
                <a:buSzTx/>
                <a:buFontTx/>
                <a:buNone/>
              </a:pPr>
              <a:t>15</a:t>
            </a:fld>
            <a:endParaRPr lang="en-US" altLang="en-US" sz="1500"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67440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 typeface="Calibri" pitchFamily="34" charset="0"/>
              <a:buNone/>
            </a:pPr>
            <a:r>
              <a:rPr lang="en-US" altLang="en-US" dirty="0" smtClean="0"/>
              <a:t>If the taxpayer or spouse is a full-time student (at least 5 months)</a:t>
            </a:r>
            <a:r>
              <a:rPr lang="en-US" altLang="en-US" baseline="0" dirty="0" smtClean="0"/>
              <a:t> </a:t>
            </a:r>
            <a:r>
              <a:rPr lang="en-US" altLang="en-US" dirty="0" smtClean="0"/>
              <a:t>or is</a:t>
            </a:r>
            <a:r>
              <a:rPr lang="en-US" altLang="en-US" baseline="0" dirty="0" smtClean="0"/>
              <a:t> disabled, they are deemed to have earned income for each month of $250 ($500 if more than one qualifying person was cared for)</a:t>
            </a:r>
          </a:p>
          <a:p>
            <a:pPr marL="0" indent="0" eaLnBrk="1" hangingPunct="1">
              <a:buFont typeface="Calibri" pitchFamily="34" charset="0"/>
              <a:buNone/>
            </a:pPr>
            <a:r>
              <a:rPr lang="en-US" altLang="en-US" baseline="0" dirty="0" smtClean="0"/>
              <a:t>If taxpayer and spouse are full-time students or disabled in a month, only one can have the deemed earned income</a:t>
            </a:r>
          </a:p>
          <a:p>
            <a:pPr marL="0" indent="0" eaLnBrk="1" hangingPunct="1">
              <a:buFont typeface="Calibri" pitchFamily="34" charset="0"/>
              <a:buNone/>
            </a:pPr>
            <a:r>
              <a:rPr lang="en-US" altLang="en-US" baseline="0" dirty="0" smtClean="0"/>
              <a:t>If the student or disabled TP or SP also worked, use the higher of the basic amount or their actual compensation</a:t>
            </a:r>
            <a:endParaRPr lang="en-US" altLang="en-US" dirty="0" smtClean="0"/>
          </a:p>
          <a:p>
            <a:pPr marL="0" indent="0" eaLnBrk="1" hangingPunct="1">
              <a:buFont typeface="Calibri" pitchFamily="34" charset="0"/>
              <a:buNone/>
            </a:pPr>
            <a:endParaRPr lang="en-US"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12AC60FC-CCF4-456D-801E-7D60C1F1D2BA}" type="slidenum">
              <a:rPr lang="en-US" altLang="en-US" sz="1500" smtClean="0"/>
              <a:pPr>
                <a:spcBef>
                  <a:spcPct val="0"/>
                </a:spcBef>
                <a:buClrTx/>
                <a:buSzTx/>
                <a:buFontTx/>
                <a:buNone/>
              </a:pPr>
              <a:t>16</a:t>
            </a:fld>
            <a:endParaRPr lang="en-US" altLang="en-US" sz="1500"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881843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Calibri" pitchFamily="34" charset="0"/>
              <a:buNone/>
            </a:pPr>
            <a:endParaRPr lang="en-US" altLang="en-US" b="1"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EE77B97C-EB6D-4FD8-97B1-C33A5256174B}" type="slidenum">
              <a:rPr lang="en-US" altLang="en-US" sz="1500" smtClean="0"/>
              <a:pPr>
                <a:spcBef>
                  <a:spcPct val="0"/>
                </a:spcBef>
                <a:buClrTx/>
                <a:buSzTx/>
                <a:buFontTx/>
                <a:buNone/>
              </a:pPr>
              <a:t>17</a:t>
            </a:fld>
            <a:endParaRPr lang="en-US" altLang="en-US" sz="1500"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756815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TaxSlayer Note: The 2441 covers expenses paid for child care. The amount paid to the provider(s) of the child care must equal the total expenses of the dependents and any qualified person not listed on the return as a dependent. If the totals do not balance out to a difference of $0, then there is a risk of rejection of the return.</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42950" indent="-285750">
              <a:spcBef>
                <a:spcPct val="30000"/>
              </a:spcBef>
              <a:buClr>
                <a:srgbClr val="009900"/>
              </a:buClr>
              <a:buSzPct val="70000"/>
              <a:buFont typeface="Wingdings" pitchFamily="2" charset="2"/>
              <a:buChar char="n"/>
              <a:defRPr sz="1400">
                <a:solidFill>
                  <a:schemeClr val="tx1"/>
                </a:solidFill>
                <a:latin typeface="Calibri" pitchFamily="34" charset="0"/>
              </a:defRPr>
            </a:lvl2pPr>
            <a:lvl3pPr marL="1143000" indent="-2286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423039D0-6331-4899-A7C9-B50ABA872355}" type="slidenum">
              <a:rPr lang="en-US" altLang="en-US" sz="1500" smtClean="0"/>
              <a:pPr>
                <a:spcBef>
                  <a:spcPct val="0"/>
                </a:spcBef>
                <a:buClrTx/>
                <a:buSzTx/>
                <a:buFontTx/>
                <a:buNone/>
              </a:pPr>
              <a:t>18</a:t>
            </a:fld>
            <a:endParaRPr lang="en-US" altLang="en-US" sz="1500"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920895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 typeface="Calibri" pitchFamily="34" charset="0"/>
              <a:buNone/>
            </a:pPr>
            <a:r>
              <a:rPr lang="en-US" altLang="en-US" dirty="0" smtClean="0"/>
              <a:t>Compute the</a:t>
            </a:r>
            <a:r>
              <a:rPr lang="en-US" altLang="en-US" baseline="0" dirty="0" smtClean="0"/>
              <a:t> amount and enter</a:t>
            </a:r>
          </a:p>
          <a:p>
            <a:pPr marL="0" indent="0" eaLnBrk="1" hangingPunct="1">
              <a:buFont typeface="Calibri" pitchFamily="34" charset="0"/>
              <a:buNone/>
            </a:pPr>
            <a:r>
              <a:rPr lang="en-US" altLang="en-US" baseline="0" dirty="0" smtClean="0"/>
              <a:t>If not MFJ, TaxSlayer will ask only for TP (not spouse)</a:t>
            </a:r>
            <a:endParaRPr lang="en-US"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12AC60FC-CCF4-456D-801E-7D60C1F1D2BA}" type="slidenum">
              <a:rPr lang="en-US" altLang="en-US" sz="1500" smtClean="0"/>
              <a:pPr>
                <a:spcBef>
                  <a:spcPct val="0"/>
                </a:spcBef>
                <a:buClrTx/>
                <a:buSzTx/>
                <a:buFontTx/>
                <a:buNone/>
              </a:pPr>
              <a:t>19</a:t>
            </a:fld>
            <a:endParaRPr lang="en-US" altLang="en-US" sz="1500"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234899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What are hints that this credit might be included?</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CF02A731-7B7D-4DEB-A283-5409D54BEB20}" type="slidenum">
              <a:rPr lang="en-US" altLang="en-US" sz="1500" smtClean="0"/>
              <a:pPr>
                <a:spcBef>
                  <a:spcPct val="0"/>
                </a:spcBef>
                <a:buClrTx/>
                <a:buSzTx/>
                <a:buFontTx/>
                <a:buNone/>
              </a:pPr>
              <a:t>2</a:t>
            </a:fld>
            <a:endParaRPr lang="en-US" altLang="en-US" sz="1500"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849786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42950" indent="-285750">
              <a:spcBef>
                <a:spcPct val="30000"/>
              </a:spcBef>
              <a:buClr>
                <a:srgbClr val="009900"/>
              </a:buClr>
              <a:buSzPct val="70000"/>
              <a:buFont typeface="Wingdings" pitchFamily="2" charset="2"/>
              <a:buChar char="n"/>
              <a:defRPr sz="1400">
                <a:solidFill>
                  <a:schemeClr val="tx1"/>
                </a:solidFill>
                <a:latin typeface="Calibri" pitchFamily="34" charset="0"/>
              </a:defRPr>
            </a:lvl2pPr>
            <a:lvl3pPr marL="1143000" indent="-2286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166B8166-4D4E-4F8F-886E-22C168C756A8}" type="slidenum">
              <a:rPr lang="en-US" altLang="en-US" sz="1500" smtClean="0"/>
              <a:pPr>
                <a:spcBef>
                  <a:spcPct val="0"/>
                </a:spcBef>
                <a:buClrTx/>
                <a:buSzTx/>
                <a:buFontTx/>
                <a:buNone/>
              </a:pPr>
              <a:t>20</a:t>
            </a:fld>
            <a:endParaRPr lang="en-US" altLang="en-US" sz="1500"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351225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No, the payment was not so Mary could work or look for work.</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F693C2E9-EFB4-4114-958D-62E7ABEA7873}" type="slidenum">
              <a:rPr lang="en-US" altLang="en-US" sz="1500" smtClean="0"/>
              <a:pPr>
                <a:spcBef>
                  <a:spcPct val="0"/>
                </a:spcBef>
                <a:buClrTx/>
                <a:buSzTx/>
                <a:buFontTx/>
                <a:buNone/>
              </a:pPr>
              <a:t>21</a:t>
            </a:fld>
            <a:endParaRPr lang="en-US" altLang="en-US" sz="1500"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815933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Yes, complete the bottom of Form 2441 for a disabled spouse.</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BF922326-05F8-4871-8293-3473A1484641}" type="slidenum">
              <a:rPr lang="en-US" altLang="en-US" sz="1500" smtClean="0"/>
              <a:pPr>
                <a:spcBef>
                  <a:spcPct val="0"/>
                </a:spcBef>
                <a:buClrTx/>
                <a:buSzTx/>
                <a:buFontTx/>
                <a:buNone/>
              </a:pPr>
              <a:t>22</a:t>
            </a:fld>
            <a:endParaRPr lang="en-US" altLang="en-US" sz="1500"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4078942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No one. Amanda did not live with Jack for 6 months, so he cannot claim it; and Amanda’s mother did not pay it, so she cannot claim it.</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3C989209-AC9A-4F01-B488-769B2B6AA2FC}" type="slidenum">
              <a:rPr lang="en-US" altLang="en-US" sz="1500" smtClean="0"/>
              <a:pPr>
                <a:spcBef>
                  <a:spcPct val="0"/>
                </a:spcBef>
                <a:buClrTx/>
                <a:buSzTx/>
                <a:buFontTx/>
                <a:buNone/>
              </a:pPr>
              <a:t>23</a:t>
            </a:fld>
            <a:endParaRPr lang="en-US" altLang="en-US" sz="1500"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540478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A41856E2-8C04-437B-A558-33000F523DE1}" type="slidenum">
              <a:rPr lang="en-US" altLang="en-US" sz="1500" smtClean="0"/>
              <a:pPr>
                <a:spcBef>
                  <a:spcPct val="0"/>
                </a:spcBef>
                <a:buClrTx/>
                <a:buSzTx/>
                <a:buFontTx/>
                <a:buNone/>
              </a:pPr>
              <a:t>24</a:t>
            </a:fld>
            <a:endParaRPr lang="en-US" altLang="en-US" sz="1500"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9849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Qualifying children under 13 </a:t>
            </a:r>
            <a:r>
              <a:rPr lang="en-US" altLang="en-US" b="1" dirty="0" smtClean="0"/>
              <a:t>qualify up until their 13</a:t>
            </a:r>
            <a:r>
              <a:rPr lang="en-US" altLang="en-US" b="1" baseline="30000" dirty="0" smtClean="0"/>
              <a:t>th</a:t>
            </a:r>
            <a:r>
              <a:rPr lang="en-US" altLang="en-US" b="1" dirty="0" smtClean="0"/>
              <a:t> birthday – calculate partial year</a:t>
            </a:r>
          </a:p>
          <a:p>
            <a:pPr eaLnBrk="1" hangingPunct="1"/>
            <a:r>
              <a:rPr lang="en-US" altLang="en-US" dirty="0" smtClean="0"/>
              <a:t>If dependent is incapable of self care, qualify at any age</a:t>
            </a:r>
          </a:p>
          <a:p>
            <a:pPr eaLnBrk="1" hangingPunct="1"/>
            <a:r>
              <a:rPr lang="en-US" altLang="en-US" dirty="0" smtClean="0"/>
              <a:t>See: https://www.irs.gov/instructions/i2441/ar01.html#d0e71, also Pub. 501, Exemptions, Standard Deduction, and Filing Information</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49A48F76-D222-4337-8666-A8DAEC8A9318}" type="slidenum">
              <a:rPr lang="en-US" altLang="en-US" sz="1500" smtClean="0"/>
              <a:pPr>
                <a:spcBef>
                  <a:spcPct val="0"/>
                </a:spcBef>
                <a:buClrTx/>
                <a:buSzTx/>
                <a:buFontTx/>
                <a:buNone/>
              </a:pPr>
              <a:t>3</a:t>
            </a:fld>
            <a:endParaRPr lang="en-US" altLang="en-US" sz="1500"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596902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Day care expense includes care for kids and for disabled adults</a:t>
            </a:r>
          </a:p>
          <a:p>
            <a:pPr eaLnBrk="1" hangingPunct="1"/>
            <a:r>
              <a:rPr lang="en-US" altLang="en-US" dirty="0" smtClean="0"/>
              <a:t>This person doesn’t have to be your dependent, so taxpayer may not mark the intake form correctly.</a:t>
            </a:r>
          </a:p>
          <a:p>
            <a:pPr eaLnBrk="1" hangingPunct="1"/>
            <a:r>
              <a:rPr lang="en-US" altLang="en-US" dirty="0" smtClean="0"/>
              <a:t>Ask if the caregiver is taxpayer’s employee—as opposed to an independent contractor. If so, and total payments were more than $2000, then Schedule H for household employees is required, and the return is out of scope.</a:t>
            </a:r>
          </a:p>
          <a:p>
            <a:pPr eaLnBrk="1" hangingPunct="1"/>
            <a:endParaRPr lang="en-US"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D034A32A-011A-4854-9A94-5A5058FDFF56}" type="slidenum">
              <a:rPr lang="en-US" altLang="en-US" sz="1500" smtClean="0"/>
              <a:pPr>
                <a:spcBef>
                  <a:spcPct val="0"/>
                </a:spcBef>
                <a:buClrTx/>
                <a:buSzTx/>
                <a:buFontTx/>
                <a:buNone/>
              </a:pPr>
              <a:t>4</a:t>
            </a:fld>
            <a:endParaRPr lang="en-US" altLang="en-US" sz="1500"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434302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 typeface="Calibri" pitchFamily="34" charset="0"/>
              <a:buNone/>
            </a:pPr>
            <a:r>
              <a:rPr lang="en-US" altLang="en-US" dirty="0" smtClean="0"/>
              <a:t>Special section on the form if taxpayer or spouse is disabled or a student.</a:t>
            </a:r>
          </a:p>
          <a:p>
            <a:pPr marL="0" indent="0" eaLnBrk="1" hangingPunct="1">
              <a:buFont typeface="Calibri" pitchFamily="34" charset="0"/>
              <a:buNone/>
            </a:pPr>
            <a:endParaRPr lang="en-US" altLang="en-US" dirty="0" smtClean="0"/>
          </a:p>
          <a:p>
            <a:pPr marL="0" indent="0" eaLnBrk="1" hangingPunct="1">
              <a:buFont typeface="Calibri" pitchFamily="34" charset="0"/>
              <a:buNone/>
            </a:pPr>
            <a:r>
              <a:rPr lang="en-US" altLang="en-US" dirty="0" smtClean="0"/>
              <a:t>*MFS ok in very unusual situations: </a:t>
            </a:r>
          </a:p>
          <a:p>
            <a:pPr marL="0" indent="0" eaLnBrk="1" hangingPunct="1">
              <a:buFont typeface="Calibri" pitchFamily="34" charset="0"/>
              <a:buNone/>
            </a:pPr>
            <a:r>
              <a:rPr lang="en-US" altLang="en-US" dirty="0" smtClean="0"/>
              <a:t>1) Married and not filing with spouse. Doesn’t qualify for HoH but paid ½ household costs for unrelated child or disabled person who lived with taxpayer more than ½ the year and is not being claimed by another taxpayer.</a:t>
            </a:r>
          </a:p>
          <a:p>
            <a:pPr marL="0" indent="0" eaLnBrk="1" hangingPunct="1">
              <a:buFont typeface="Calibri" pitchFamily="34" charset="0"/>
              <a:buNone/>
            </a:pPr>
            <a:r>
              <a:rPr lang="en-US" altLang="en-US" dirty="0" smtClean="0"/>
              <a:t>2) Care was for taxpayer, who died. Spouse has subsequently remarried and is filing MFJ with new spouse. Deceased taxpayer files MFS and can claim the credit for his own care.</a:t>
            </a:r>
          </a:p>
          <a:p>
            <a:pPr marL="0" indent="0" eaLnBrk="1" hangingPunct="1">
              <a:buFont typeface="Calibri" pitchFamily="34" charset="0"/>
              <a:buNone/>
            </a:pPr>
            <a:r>
              <a:rPr lang="en-US" altLang="en-US" dirty="0" smtClean="0"/>
              <a:t>See: https://www.irs.gov/instructions/i2441/ar01.html#d0e128</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FC414301-1B38-4921-8948-983ADBE46EB1}" type="slidenum">
              <a:rPr lang="en-US" altLang="en-US" sz="1500" smtClean="0"/>
              <a:pPr>
                <a:spcBef>
                  <a:spcPct val="0"/>
                </a:spcBef>
                <a:buClrTx/>
                <a:buSzTx/>
                <a:buFontTx/>
                <a:buNone/>
              </a:pPr>
              <a:t>5</a:t>
            </a:fld>
            <a:endParaRPr lang="en-US" altLang="en-US" sz="1500"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657191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Under age 13 </a:t>
            </a:r>
            <a:r>
              <a:rPr lang="en-US" altLang="en-US" b="1" dirty="0" smtClean="0"/>
              <a:t>at time of care</a:t>
            </a:r>
            <a:r>
              <a:rPr lang="en-US" altLang="en-US" dirty="0" smtClean="0"/>
              <a:t>—</a:t>
            </a:r>
            <a:r>
              <a:rPr lang="en-US" altLang="en-US" u="sng" dirty="0" smtClean="0"/>
              <a:t>not based on age at end of year.</a:t>
            </a:r>
          </a:p>
          <a:p>
            <a:pPr eaLnBrk="1" hangingPunct="1"/>
            <a:r>
              <a:rPr lang="en-US" altLang="en-US" dirty="0" smtClean="0"/>
              <a:t>Incapable of self-care: cannot dress, clean, or feed themselves. Also persons who must have constant attention to prevent them from injuring themselves or others. This would definitely include young children—probably anyone under age 13</a:t>
            </a:r>
          </a:p>
          <a:p>
            <a:pPr eaLnBrk="1" hangingPunct="1"/>
            <a:r>
              <a:rPr lang="en-US" altLang="en-US" dirty="0" smtClean="0"/>
              <a:t>Can be spouse, qualifying child or qualifying relative...plus additional people</a:t>
            </a:r>
          </a:p>
          <a:p>
            <a:pPr eaLnBrk="1" hangingPunct="1">
              <a:buFont typeface="Calibri" pitchFamily="34" charset="0"/>
              <a:buNone/>
            </a:pPr>
            <a:endParaRPr lang="en-US" altLang="en-US" dirty="0" smtClean="0"/>
          </a:p>
          <a:p>
            <a:pPr eaLnBrk="1" hangingPunct="1">
              <a:buFont typeface="Calibri" pitchFamily="34" charset="0"/>
              <a:buNone/>
            </a:pPr>
            <a:endParaRPr lang="en-US"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B1A0B7D2-91FE-40B2-93D7-0E3F83378DA2}" type="slidenum">
              <a:rPr lang="en-US" altLang="en-US" sz="1500" smtClean="0"/>
              <a:pPr>
                <a:spcBef>
                  <a:spcPct val="0"/>
                </a:spcBef>
                <a:buClrTx/>
                <a:buSzTx/>
                <a:buFontTx/>
                <a:buNone/>
              </a:pPr>
              <a:t>6</a:t>
            </a:fld>
            <a:endParaRPr lang="en-US" altLang="en-US" sz="1500"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849746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 typeface="Calibri" pitchFamily="34" charset="0"/>
              <a:buNone/>
            </a:pPr>
            <a:r>
              <a:rPr lang="en-US" altLang="en-US" dirty="0" smtClean="0"/>
              <a:t>Note that the support test has not been waived. If you pay for care for someone who provides more than half his own support (from social security, for example), this credit is not available.</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2F11E9D3-1B46-4FE0-854F-59C78A3608E6}" type="slidenum">
              <a:rPr lang="en-US" altLang="en-US" sz="1500" smtClean="0"/>
              <a:pPr>
                <a:spcBef>
                  <a:spcPct val="0"/>
                </a:spcBef>
                <a:buClrTx/>
                <a:buSzTx/>
                <a:buFontTx/>
                <a:buNone/>
              </a:pPr>
              <a:t>7</a:t>
            </a:fld>
            <a:endParaRPr lang="en-US" altLang="en-US" sz="1500"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695926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Lots of different routes to this credit </a:t>
            </a:r>
          </a:p>
          <a:p>
            <a:r>
              <a:rPr lang="en-US" altLang="en-US" dirty="0" smtClean="0"/>
              <a:t>It is best to have a copy of the QC/QR Tri-Fold in hand in order to follow the information in these slides.</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C5F84216-917A-41EA-AD4D-F0638F549752}" type="slidenum">
              <a:rPr lang="en-US" altLang="en-US" sz="1500" smtClean="0"/>
              <a:pPr>
                <a:spcBef>
                  <a:spcPct val="0"/>
                </a:spcBef>
                <a:buClrTx/>
                <a:buSzTx/>
                <a:buFontTx/>
                <a:buNone/>
              </a:pPr>
              <a:t>8</a:t>
            </a:fld>
            <a:endParaRPr lang="en-US" altLang="en-US" sz="1500"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907407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522C7AAD-56E8-4397-8D72-3C243D68F98C}" type="slidenum">
              <a:rPr lang="en-US" altLang="en-US" sz="1500" smtClean="0"/>
              <a:pPr>
                <a:spcBef>
                  <a:spcPct val="0"/>
                </a:spcBef>
                <a:buClrTx/>
                <a:buSzTx/>
                <a:buFontTx/>
                <a:buNone/>
              </a:pPr>
              <a:t>9</a:t>
            </a:fld>
            <a:endParaRPr lang="en-US" altLang="en-US" sz="1500" dirty="0" smtClean="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499426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6720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90600" y="1122363"/>
            <a:ext cx="7162800" cy="2387600"/>
          </a:xfrm>
        </p:spPr>
        <p:txBody>
          <a:bodyPr anchor="ctr" anchorCtr="0"/>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90600" y="3810000"/>
            <a:ext cx="7162800" cy="1447800"/>
          </a:xfrm>
        </p:spPr>
        <p:txBody>
          <a:bodyPr>
            <a:norm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6444" y="5958117"/>
            <a:ext cx="4612756" cy="408829"/>
          </a:xfrm>
          <a:prstGeom prst="rect">
            <a:avLst/>
          </a:prstGeom>
        </p:spPr>
      </p:pic>
    </p:spTree>
    <p:extLst>
      <p:ext uri="{BB962C8B-B14F-4D97-AF65-F5344CB8AC3E}">
        <p14:creationId xmlns:p14="http://schemas.microsoft.com/office/powerpoint/2010/main" val="1500263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mn-lt"/>
              </a:defRPr>
            </a:lvl1pPr>
          </a:lstStyle>
          <a:p>
            <a:r>
              <a:rPr lang="en-US" dirty="0" smtClean="0"/>
              <a:t>Click to edit Master title style</a:t>
            </a:r>
            <a:endParaRPr lang="en-US" dirty="0"/>
          </a:p>
        </p:txBody>
      </p:sp>
      <p:sp>
        <p:nvSpPr>
          <p:cNvPr id="9" name="Footer Placeholder 8"/>
          <p:cNvSpPr>
            <a:spLocks noGrp="1"/>
          </p:cNvSpPr>
          <p:nvPr>
            <p:ph type="ftr" sz="quarter" idx="10"/>
          </p:nvPr>
        </p:nvSpPr>
        <p:spPr/>
        <p:txBody>
          <a:bodyPr/>
          <a:lstStyle>
            <a:lvl1pPr>
              <a:defRPr>
                <a:latin typeface="+mn-lt"/>
              </a:defRPr>
            </a:lvl1pPr>
          </a:lstStyle>
          <a:p>
            <a:pPr>
              <a:defRPr/>
            </a:pPr>
            <a:r>
              <a:rPr lang="en-US" dirty="0" smtClean="0"/>
              <a:t>NTTC Training – TY2016</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186B31FC-C73A-4A39-A60D-76CC848ACD81}" type="slidenum">
              <a:rPr lang="en-US" altLang="en-US" smtClean="0"/>
              <a:pPr>
                <a:defRPr/>
              </a:pPr>
              <a:t>‹#›</a:t>
            </a:fld>
            <a:endParaRPr lang="en-US" altLang="en-US" dirty="0"/>
          </a:p>
        </p:txBody>
      </p:sp>
      <p:sp>
        <p:nvSpPr>
          <p:cNvPr id="4" name="Content Placeholder 3"/>
          <p:cNvSpPr>
            <a:spLocks noGrp="1"/>
          </p:cNvSpPr>
          <p:nvPr>
            <p:ph sz="quarter" idx="12"/>
          </p:nvPr>
        </p:nvSpPr>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80399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46484" y="2133600"/>
            <a:ext cx="3657600" cy="3869634"/>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800600" y="2133600"/>
            <a:ext cx="3657600" cy="3869634"/>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itle 9"/>
          <p:cNvSpPr>
            <a:spLocks noGrp="1"/>
          </p:cNvSpPr>
          <p:nvPr>
            <p:ph type="title"/>
          </p:nvPr>
        </p:nvSpPr>
        <p:spPr/>
        <p:txBody>
          <a:bodyPr/>
          <a:lstStyle>
            <a:lvl1pPr>
              <a:defRPr/>
            </a:lvl1pPr>
          </a:lstStyle>
          <a:p>
            <a:r>
              <a:rPr lang="en-US" dirty="0" smtClean="0"/>
              <a:t>Click to edit Master title style</a:t>
            </a:r>
            <a:endParaRPr lang="en-US" dirty="0"/>
          </a:p>
        </p:txBody>
      </p:sp>
      <p:sp>
        <p:nvSpPr>
          <p:cNvPr id="11" name="Footer Placeholder 10"/>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12" name="Slide Number Placeholder 11"/>
          <p:cNvSpPr>
            <a:spLocks noGrp="1"/>
          </p:cNvSpPr>
          <p:nvPr>
            <p:ph type="sldNum" sz="quarter" idx="11"/>
          </p:nvPr>
        </p:nvSpPr>
        <p:spPr/>
        <p:txBody>
          <a:bodyPr/>
          <a:lstStyle/>
          <a:p>
            <a:pPr>
              <a:defRPr/>
            </a:pPr>
            <a:fld id="{A9D53003-CDF8-410F-AA25-4EC5A6708E56}" type="slidenum">
              <a:rPr lang="en-US" altLang="en-US" smtClean="0"/>
              <a:pPr>
                <a:defRPr/>
              </a:pPr>
              <a:t>‹#›</a:t>
            </a:fld>
            <a:endParaRPr lang="en-US" altLang="en-US" dirty="0"/>
          </a:p>
        </p:txBody>
      </p:sp>
    </p:spTree>
    <p:extLst>
      <p:ext uri="{BB962C8B-B14F-4D97-AF65-F5344CB8AC3E}">
        <p14:creationId xmlns:p14="http://schemas.microsoft.com/office/powerpoint/2010/main" val="3957453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2579" y="2147888"/>
            <a:ext cx="3657600"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982579" y="2971799"/>
            <a:ext cx="3657600" cy="3007581"/>
          </a:xfrm>
        </p:spPr>
        <p:txBody>
          <a:bodyPr>
            <a:normAutofit/>
          </a:bodyPr>
          <a:lstStyle>
            <a:lvl1pPr>
              <a:defRPr sz="3200"/>
            </a:lvl1pPr>
            <a:lvl2pPr>
              <a:defRPr sz="2800"/>
            </a:lvl2pPr>
            <a:lvl3pPr>
              <a:defRPr sz="2400"/>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800600" y="2147888"/>
            <a:ext cx="3657600"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00600" y="2971800"/>
            <a:ext cx="3657600" cy="3007580"/>
          </a:xfrm>
        </p:spPr>
        <p:txBody>
          <a:bodyPr>
            <a:normAutofit/>
          </a:bodyPr>
          <a:lstStyle>
            <a:lvl1pPr>
              <a:defRPr sz="3200"/>
            </a:lvl1pPr>
            <a:lvl2pPr>
              <a:defRPr sz="2800"/>
            </a:lvl2pPr>
            <a:lvl3pPr>
              <a:defRPr sz="2400"/>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Footer Placeholder 9"/>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11" name="Slide Number Placeholder 10"/>
          <p:cNvSpPr>
            <a:spLocks noGrp="1"/>
          </p:cNvSpPr>
          <p:nvPr>
            <p:ph type="sldNum" sz="quarter" idx="11"/>
          </p:nvPr>
        </p:nvSpPr>
        <p:spPr/>
        <p:txBody>
          <a:bodyPr/>
          <a:lstStyle/>
          <a:p>
            <a:pPr>
              <a:defRPr/>
            </a:pPr>
            <a:fld id="{744AD709-6D8A-4A36-AB81-094DF1756385}" type="slidenum">
              <a:rPr lang="en-US" altLang="en-US" smtClean="0"/>
              <a:pPr>
                <a:defRPr/>
              </a:pPr>
              <a:t>‹#›</a:t>
            </a:fld>
            <a:endParaRPr lang="en-US" altLang="en-US" dirty="0"/>
          </a:p>
        </p:txBody>
      </p:sp>
      <p:sp>
        <p:nvSpPr>
          <p:cNvPr id="12" name="Title 11"/>
          <p:cNvSpPr>
            <a:spLocks noGrp="1"/>
          </p:cNvSpPr>
          <p:nvPr>
            <p:ph type="title"/>
          </p:nvPr>
        </p:nvSpPr>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86436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bject Over Tex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10" name="Slide Number Placeholder 9"/>
          <p:cNvSpPr>
            <a:spLocks noGrp="1"/>
          </p:cNvSpPr>
          <p:nvPr>
            <p:ph type="sldNum" sz="quarter" idx="11"/>
          </p:nvPr>
        </p:nvSpPr>
        <p:spPr/>
        <p:txBody>
          <a:bodyPr/>
          <a:lstStyle/>
          <a:p>
            <a:pPr>
              <a:defRPr/>
            </a:pPr>
            <a:fld id="{DCDB0D82-1A87-47C6-8443-68B385798FB3}" type="slidenum">
              <a:rPr lang="en-US" altLang="en-US" smtClean="0"/>
              <a:pPr>
                <a:defRPr/>
              </a:pPr>
              <a:t>‹#›</a:t>
            </a:fld>
            <a:endParaRPr lang="en-US" altLang="en-US" dirty="0"/>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3"/>
          </p:nvPr>
        </p:nvSpPr>
        <p:spPr>
          <a:xfrm>
            <a:off x="954505" y="4114800"/>
            <a:ext cx="7543800" cy="1879353"/>
          </a:xfrm>
        </p:spPr>
        <p:txBody>
          <a:bodyPr/>
          <a:lstStyle>
            <a:lvl1pPr>
              <a:defRPr/>
            </a:lvl1pPr>
            <a:lvl2pPr>
              <a:defRPr/>
            </a:lvl2pPr>
          </a:lstStyle>
          <a:p>
            <a:pPr lvl="0"/>
            <a:r>
              <a:rPr lang="en-US" dirty="0" smtClean="0"/>
              <a:t>Click to edit Master text styles</a:t>
            </a:r>
          </a:p>
          <a:p>
            <a:pPr lvl="1"/>
            <a:r>
              <a:rPr lang="en-US" dirty="0" smtClean="0"/>
              <a:t>Second level</a:t>
            </a:r>
          </a:p>
        </p:txBody>
      </p:sp>
      <p:sp>
        <p:nvSpPr>
          <p:cNvPr id="4" name="Picture Placeholder 3"/>
          <p:cNvSpPr>
            <a:spLocks noGrp="1"/>
          </p:cNvSpPr>
          <p:nvPr>
            <p:ph type="pic" sz="quarter" idx="15"/>
          </p:nvPr>
        </p:nvSpPr>
        <p:spPr>
          <a:xfrm>
            <a:off x="954505" y="2141538"/>
            <a:ext cx="7543800" cy="1879600"/>
          </a:xfrm>
        </p:spPr>
        <p:txBody>
          <a:bodyPr/>
          <a:lstStyle>
            <a:lvl1pPr marL="0" indent="0">
              <a:buNone/>
              <a:defRPr/>
            </a:lvl1pPr>
          </a:lstStyle>
          <a:p>
            <a:r>
              <a:rPr lang="en-US" dirty="0" smtClean="0"/>
              <a:t>Click icon to add picture</a:t>
            </a:r>
            <a:endParaRPr lang="en-US" dirty="0"/>
          </a:p>
        </p:txBody>
      </p:sp>
    </p:spTree>
    <p:extLst>
      <p:ext uri="{BB962C8B-B14F-4D97-AF65-F5344CB8AC3E}">
        <p14:creationId xmlns:p14="http://schemas.microsoft.com/office/powerpoint/2010/main" val="3276264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Over Objec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10" name="Slide Number Placeholder 9"/>
          <p:cNvSpPr>
            <a:spLocks noGrp="1"/>
          </p:cNvSpPr>
          <p:nvPr>
            <p:ph type="sldNum" sz="quarter" idx="11"/>
          </p:nvPr>
        </p:nvSpPr>
        <p:spPr/>
        <p:txBody>
          <a:bodyPr/>
          <a:lstStyle/>
          <a:p>
            <a:pPr>
              <a:defRPr/>
            </a:pPr>
            <a:fld id="{5811D1EC-3DAC-45FE-8325-F7CB1AA8BE36}" type="slidenum">
              <a:rPr lang="en-US" altLang="en-US" smtClean="0"/>
              <a:pPr>
                <a:defRPr/>
              </a:pPr>
              <a:t>‹#›</a:t>
            </a:fld>
            <a:endParaRPr lang="en-US" altLang="en-US" dirty="0"/>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11" name="Picture Placeholder 3"/>
          <p:cNvSpPr>
            <a:spLocks noGrp="1"/>
          </p:cNvSpPr>
          <p:nvPr>
            <p:ph type="pic" sz="quarter" idx="15"/>
          </p:nvPr>
        </p:nvSpPr>
        <p:spPr>
          <a:xfrm>
            <a:off x="950495" y="4124158"/>
            <a:ext cx="7543800" cy="1879600"/>
          </a:xfrm>
        </p:spPr>
        <p:txBody>
          <a:bodyPr/>
          <a:lstStyle>
            <a:lvl1pPr marL="0" indent="0">
              <a:buNone/>
              <a:defRPr/>
            </a:lvl1pPr>
          </a:lstStyle>
          <a:p>
            <a:r>
              <a:rPr lang="en-US" dirty="0" smtClean="0"/>
              <a:t>Click icon to add picture</a:t>
            </a:r>
            <a:endParaRPr lang="en-US" dirty="0"/>
          </a:p>
        </p:txBody>
      </p:sp>
      <p:sp>
        <p:nvSpPr>
          <p:cNvPr id="14" name="Text Placeholder 5"/>
          <p:cNvSpPr>
            <a:spLocks noGrp="1"/>
          </p:cNvSpPr>
          <p:nvPr>
            <p:ph type="body" sz="quarter" idx="16"/>
          </p:nvPr>
        </p:nvSpPr>
        <p:spPr>
          <a:xfrm>
            <a:off x="950495" y="2141661"/>
            <a:ext cx="7543800" cy="1879353"/>
          </a:xfrm>
        </p:spPr>
        <p:txBody>
          <a:bodyPr/>
          <a:lstStyle>
            <a:lvl1pPr>
              <a:defRPr/>
            </a:lvl1pPr>
            <a:lvl2pPr>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602384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pPr>
              <a:defRPr/>
            </a:pPr>
            <a:fld id="{4068E72E-92A6-4C92-A402-B93077899A5C}" type="slidenum">
              <a:rPr lang="en-US" altLang="en-US" smtClean="0"/>
              <a:pPr>
                <a:defRPr/>
              </a:pPr>
              <a:t>‹#›</a:t>
            </a:fld>
            <a:endParaRPr lang="en-US" altLang="en-US" dirty="0"/>
          </a:p>
        </p:txBody>
      </p:sp>
    </p:spTree>
    <p:extLst>
      <p:ext uri="{BB962C8B-B14F-4D97-AF65-F5344CB8AC3E}">
        <p14:creationId xmlns:p14="http://schemas.microsoft.com/office/powerpoint/2010/main" val="3748659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pPr>
              <a:defRPr/>
            </a:pPr>
            <a:fld id="{3182D6CE-854A-41F5-B2B2-6967A6C57557}" type="slidenum">
              <a:rPr lang="en-US" altLang="en-US" smtClean="0"/>
              <a:pPr>
                <a:defRPr/>
              </a:pPr>
              <a:t>‹#›</a:t>
            </a:fld>
            <a:endParaRPr lang="en-US" altLang="en-US" dirty="0"/>
          </a:p>
        </p:txBody>
      </p:sp>
    </p:spTree>
    <p:extLst>
      <p:ext uri="{BB962C8B-B14F-4D97-AF65-F5344CB8AC3E}">
        <p14:creationId xmlns:p14="http://schemas.microsoft.com/office/powerpoint/2010/main" val="19847007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a:solidFill>
            <a:srgbClr val="67202F"/>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54504" y="2133600"/>
            <a:ext cx="7543800" cy="3886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6"/>
          <p:cNvSpPr>
            <a:spLocks noGrp="1"/>
          </p:cNvSpPr>
          <p:nvPr>
            <p:ph type="ftr" sz="quarter" idx="3"/>
          </p:nvPr>
        </p:nvSpPr>
        <p:spPr>
          <a:xfrm>
            <a:off x="1494351" y="6213227"/>
            <a:ext cx="345136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Verdana" panose="020B0604030504040204" pitchFamily="34" charset="0"/>
                <a:cs typeface="Calibri" panose="020F0502020204030204" pitchFamily="34" charset="0"/>
              </a:defRPr>
            </a:lvl1pPr>
          </a:lstStyle>
          <a:p>
            <a:pPr>
              <a:defRPr/>
            </a:pPr>
            <a:r>
              <a:rPr lang="en-US" dirty="0" smtClean="0"/>
              <a:t>NTTC Training – TY2016</a:t>
            </a:r>
            <a:endParaRPr lang="en-US" dirty="0"/>
          </a:p>
        </p:txBody>
      </p:sp>
      <p:sp>
        <p:nvSpPr>
          <p:cNvPr id="10" name="Slide Number Placeholder 9"/>
          <p:cNvSpPr>
            <a:spLocks noGrp="1"/>
          </p:cNvSpPr>
          <p:nvPr>
            <p:ph type="sldNum" sz="quarter" idx="4"/>
          </p:nvPr>
        </p:nvSpPr>
        <p:spPr>
          <a:xfrm>
            <a:off x="628650" y="6213227"/>
            <a:ext cx="635607"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pPr>
              <a:defRPr/>
            </a:pPr>
            <a:fld id="{26CD05F4-48F2-4AC7-B951-F9D1AB81AEC3}" type="slidenum">
              <a:rPr lang="en-US" altLang="en-US" smtClean="0"/>
              <a:pPr>
                <a:defRPr/>
              </a:pPr>
              <a:t>‹#›</a:t>
            </a:fld>
            <a:endParaRPr lang="en-US" altLang="en-US" dirty="0"/>
          </a:p>
        </p:txBody>
      </p:sp>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82915" y="6274283"/>
            <a:ext cx="2732435" cy="243012"/>
          </a:xfrm>
          <a:prstGeom prst="rect">
            <a:avLst/>
          </a:prstGeom>
        </p:spPr>
      </p:pic>
    </p:spTree>
    <p:extLst>
      <p:ext uri="{BB962C8B-B14F-4D97-AF65-F5344CB8AC3E}">
        <p14:creationId xmlns:p14="http://schemas.microsoft.com/office/powerpoint/2010/main" val="2464459529"/>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Lst>
  <p:timing>
    <p:tnLst>
      <p:par>
        <p:cTn id="1" dur="indefinite" restart="never" nodeType="tmRoot"/>
      </p:par>
    </p:tnLst>
  </p:timing>
  <p:hf hdr="0" dt="0"/>
  <p:txStyles>
    <p:titleStyle>
      <a:lvl1pPr marL="55563" indent="0" algn="l" defTabSz="914400" rtl="0" eaLnBrk="1" latinLnBrk="0" hangingPunct="1">
        <a:lnSpc>
          <a:spcPct val="90000"/>
        </a:lnSpc>
        <a:spcBef>
          <a:spcPct val="0"/>
        </a:spcBef>
        <a:buNone/>
        <a:defRPr sz="4800" b="1" kern="1200">
          <a:solidFill>
            <a:schemeClr val="bg1"/>
          </a:solidFill>
          <a:latin typeface="+mn-lt"/>
          <a:ea typeface="Verdana" panose="020B0604030504040204" pitchFamily="34" charset="0"/>
          <a:cs typeface="Calibri" panose="020F0502020204030204" pitchFamily="34" charset="0"/>
        </a:defRPr>
      </a:lvl1pPr>
    </p:titleStyle>
    <p:bodyStyle>
      <a:lvl1pPr marL="344488" indent="-344488" algn="l" defTabSz="914400" rtl="0" eaLnBrk="1" latinLnBrk="0" hangingPunct="1">
        <a:lnSpc>
          <a:spcPct val="100000"/>
        </a:lnSpc>
        <a:spcBef>
          <a:spcPts val="1000"/>
        </a:spcBef>
        <a:buClr>
          <a:srgbClr val="67202F"/>
        </a:buClr>
        <a:buSzPct val="90000"/>
        <a:buFont typeface="Calibri" panose="020F0502020204030204" pitchFamily="34" charset="0"/>
        <a:buChar char="●"/>
        <a:defRPr sz="40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1pPr>
      <a:lvl2pPr marL="858838" indent="-288925" algn="l" defTabSz="914400" rtl="0" eaLnBrk="1" latinLnBrk="0" hangingPunct="1">
        <a:lnSpc>
          <a:spcPct val="100000"/>
        </a:lnSpc>
        <a:spcBef>
          <a:spcPts val="500"/>
        </a:spcBef>
        <a:buClr>
          <a:schemeClr val="accent6">
            <a:lumMod val="50000"/>
          </a:schemeClr>
        </a:buClr>
        <a:buFont typeface="Calibri" panose="020F0502020204030204" pitchFamily="34" charset="0"/>
        <a:buChar char="−"/>
        <a:defRPr sz="36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2pPr>
      <a:lvl3pPr marL="1316038" indent="-228600" algn="l" defTabSz="914400" rtl="0" eaLnBrk="1" latinLnBrk="0" hangingPunct="1">
        <a:lnSpc>
          <a:spcPct val="100000"/>
        </a:lnSpc>
        <a:spcBef>
          <a:spcPts val="500"/>
        </a:spcBef>
        <a:buClr>
          <a:schemeClr val="accent5">
            <a:lumMod val="50000"/>
          </a:schemeClr>
        </a:buClr>
        <a:buSzPct val="120000"/>
        <a:buFont typeface="Calibri" panose="020F0502020204030204" pitchFamily="34" charset="0"/>
        <a:buChar char="▪"/>
        <a:defRPr sz="32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44" userDrawn="1">
          <p15:clr>
            <a:srgbClr val="F26B43"/>
          </p15:clr>
        </p15:guide>
        <p15:guide id="2" pos="384" userDrawn="1">
          <p15:clr>
            <a:srgbClr val="F26B43"/>
          </p15:clr>
        </p15:guide>
        <p15:guide id="3" orient="horz" pos="10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bwMode="auto">
          <a:xfrm>
            <a:off x="914400" y="609600"/>
            <a:ext cx="7467600" cy="3508375"/>
          </a:xfrm>
        </p:spPr>
        <p:txBody>
          <a:bodyPr wrap="square" numCol="1" compatLnSpc="1">
            <a:prstTxWarp prst="textNoShape">
              <a:avLst/>
            </a:prstTxWarp>
          </a:bodyPr>
          <a:lstStyle/>
          <a:p>
            <a:pPr eaLnBrk="1" fontAlgn="auto" hangingPunct="1">
              <a:spcAft>
                <a:spcPts val="0"/>
              </a:spcAft>
              <a:defRPr/>
            </a:pPr>
            <a:r>
              <a:rPr lang="en-US" altLang="en-US" dirty="0" smtClean="0"/>
              <a:t>Child and Dependent Care Credit </a:t>
            </a:r>
            <a:br>
              <a:rPr lang="en-US" altLang="en-US" dirty="0" smtClean="0"/>
            </a:br>
            <a:r>
              <a:rPr lang="en-US" altLang="en-US" sz="4000" i="1" dirty="0" smtClean="0"/>
              <a:t>A non-refundable credit</a:t>
            </a:r>
            <a:endParaRPr lang="en-US" altLang="en-US" sz="4000" dirty="0" smtClean="0"/>
          </a:p>
        </p:txBody>
      </p:sp>
      <p:sp>
        <p:nvSpPr>
          <p:cNvPr id="3" name="Subtitle 2"/>
          <p:cNvSpPr>
            <a:spLocks noGrp="1"/>
          </p:cNvSpPr>
          <p:nvPr>
            <p:ph type="subTitle" idx="1"/>
          </p:nvPr>
        </p:nvSpPr>
        <p:spPr>
          <a:xfrm>
            <a:off x="914400" y="4419600"/>
            <a:ext cx="7772400" cy="1752600"/>
          </a:xfrm>
        </p:spPr>
        <p:txBody>
          <a:bodyPr rtlCol="0"/>
          <a:lstStyle/>
          <a:p>
            <a:pPr eaLnBrk="1" fontAlgn="auto" hangingPunct="1">
              <a:spcBef>
                <a:spcPts val="0"/>
              </a:spcBef>
              <a:spcAft>
                <a:spcPts val="0"/>
              </a:spcAft>
              <a:buClr>
                <a:schemeClr val="accent3">
                  <a:lumMod val="75000"/>
                </a:schemeClr>
              </a:buClr>
              <a:defRPr/>
            </a:pPr>
            <a:r>
              <a:rPr lang="en-US" dirty="0" smtClean="0"/>
              <a:t>Pub 4012 – Pages G-3 – G-5</a:t>
            </a:r>
          </a:p>
          <a:p>
            <a:pPr eaLnBrk="1" fontAlgn="auto" hangingPunct="1">
              <a:spcBef>
                <a:spcPts val="0"/>
              </a:spcBef>
              <a:spcAft>
                <a:spcPts val="600"/>
              </a:spcAft>
              <a:buClr>
                <a:schemeClr val="accent3">
                  <a:lumMod val="75000"/>
                </a:schemeClr>
              </a:buClr>
              <a:defRPr/>
            </a:pPr>
            <a:r>
              <a:rPr lang="en-US" dirty="0" smtClean="0"/>
              <a:t>Pub 4491 – Part 5 – Lesson 23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Child of Divorced...Parents</a:t>
            </a:r>
            <a:endParaRPr lang="en-US" dirty="0"/>
          </a:p>
        </p:txBody>
      </p:sp>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pPr>
              <a:defRPr/>
            </a:pPr>
            <a:fld id="{186B31FC-C73A-4A39-A60D-76CC848ACD81}" type="slidenum">
              <a:rPr lang="en-US" altLang="en-US" smtClean="0"/>
              <a:pPr>
                <a:defRPr/>
              </a:pPr>
              <a:t>10</a:t>
            </a:fld>
            <a:endParaRPr lang="en-US" altLang="en-US" dirty="0"/>
          </a:p>
        </p:txBody>
      </p:sp>
      <p:sp>
        <p:nvSpPr>
          <p:cNvPr id="13319" name="Content Placeholder 2"/>
          <p:cNvSpPr>
            <a:spLocks noGrp="1"/>
          </p:cNvSpPr>
          <p:nvPr>
            <p:ph sz="quarter" idx="12"/>
          </p:nvPr>
        </p:nvSpPr>
        <p:spPr/>
        <p:txBody>
          <a:bodyPr/>
          <a:lstStyle/>
          <a:p>
            <a:pPr marL="0" indent="0" eaLnBrk="1" hangingPunct="1">
              <a:buFont typeface="Calibri" pitchFamily="34" charset="0"/>
              <a:buNone/>
            </a:pPr>
            <a:r>
              <a:rPr lang="en-US" altLang="en-US" dirty="0" smtClean="0"/>
              <a:t>Must live with taxpayer half the year, so credit goes to custodial parent (if he or she paid the expense)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Paid for Care—Not Education</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186B31FC-C73A-4A39-A60D-76CC848ACD81}" type="slidenum">
              <a:rPr lang="en-US" altLang="en-US" smtClean="0"/>
              <a:pPr/>
              <a:t>11</a:t>
            </a:fld>
            <a:endParaRPr lang="en-US" altLang="en-US" dirty="0"/>
          </a:p>
        </p:txBody>
      </p:sp>
      <p:sp>
        <p:nvSpPr>
          <p:cNvPr id="20483" name="Content Placeholder 2"/>
          <p:cNvSpPr>
            <a:spLocks noGrp="1"/>
          </p:cNvSpPr>
          <p:nvPr>
            <p:ph sz="quarter" idx="12"/>
          </p:nvPr>
        </p:nvSpPr>
        <p:spPr/>
        <p:txBody>
          <a:bodyPr>
            <a:normAutofit fontScale="92500"/>
          </a:bodyPr>
          <a:lstStyle/>
          <a:p>
            <a:r>
              <a:rPr lang="en-US" altLang="en-US" dirty="0" smtClean="0"/>
              <a:t>Below kindergarten okay</a:t>
            </a:r>
          </a:p>
          <a:p>
            <a:r>
              <a:rPr lang="en-US" altLang="en-US" dirty="0" smtClean="0"/>
              <a:t>After school okay if not educational</a:t>
            </a:r>
          </a:p>
          <a:p>
            <a:r>
              <a:rPr lang="en-US" altLang="en-US" dirty="0" smtClean="0"/>
              <a:t>Day camp okay, overnight camp not</a:t>
            </a:r>
          </a:p>
          <a:p>
            <a:r>
              <a:rPr lang="en-US" altLang="en-US" dirty="0" smtClean="0"/>
              <a:t>Adult day care okay</a:t>
            </a:r>
          </a:p>
          <a:p>
            <a:r>
              <a:rPr lang="en-US" altLang="en-US" dirty="0" smtClean="0"/>
              <a:t>In-home care okay</a:t>
            </a:r>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Employer-provided Benefit</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186B31FC-C73A-4A39-A60D-76CC848ACD81}" type="slidenum">
              <a:rPr lang="en-US" altLang="en-US" smtClean="0"/>
              <a:pPr/>
              <a:t>12</a:t>
            </a:fld>
            <a:endParaRPr lang="en-US" altLang="en-US" dirty="0"/>
          </a:p>
        </p:txBody>
      </p:sp>
      <p:sp>
        <p:nvSpPr>
          <p:cNvPr id="21507" name="Content Placeholder 2"/>
          <p:cNvSpPr>
            <a:spLocks noGrp="1"/>
          </p:cNvSpPr>
          <p:nvPr>
            <p:ph sz="quarter" idx="12"/>
          </p:nvPr>
        </p:nvSpPr>
        <p:spPr/>
        <p:txBody>
          <a:bodyPr>
            <a:normAutofit fontScale="85000" lnSpcReduction="20000"/>
          </a:bodyPr>
          <a:lstStyle/>
          <a:p>
            <a:pPr>
              <a:lnSpc>
                <a:spcPct val="110000"/>
              </a:lnSpc>
            </a:pPr>
            <a:r>
              <a:rPr lang="en-US" altLang="en-US" dirty="0" smtClean="0"/>
              <a:t>Must be deducted from taxpayer expenses (taxpayer claims net out of pocket)</a:t>
            </a:r>
          </a:p>
          <a:p>
            <a:pPr>
              <a:lnSpc>
                <a:spcPct val="110000"/>
              </a:lnSpc>
            </a:pPr>
            <a:r>
              <a:rPr lang="en-US" altLang="en-US" dirty="0" smtClean="0"/>
              <a:t>TaxSlayer does this automatically for Form W-2 box 10 amount</a:t>
            </a:r>
          </a:p>
          <a:p>
            <a:pPr>
              <a:lnSpc>
                <a:spcPct val="110000"/>
              </a:lnSpc>
            </a:pPr>
            <a:r>
              <a:rPr lang="en-US" altLang="en-US" dirty="0" smtClean="0"/>
              <a:t>Amounts in Part II - 2(a) must not total more than net shown</a:t>
            </a:r>
          </a:p>
        </p:txBody>
      </p:sp>
    </p:spTree>
    <p:extLst>
      <p:ext uri="{BB962C8B-B14F-4D97-AF65-F5344CB8AC3E}">
        <p14:creationId xmlns:p14="http://schemas.microsoft.com/office/powerpoint/2010/main" val="46868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the Caregiver?</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186B31FC-C73A-4A39-A60D-76CC848ACD81}" type="slidenum">
              <a:rPr lang="en-US" altLang="en-US" smtClean="0"/>
              <a:pPr/>
              <a:t>13</a:t>
            </a:fld>
            <a:endParaRPr lang="en-US" altLang="en-US" dirty="0"/>
          </a:p>
        </p:txBody>
      </p:sp>
      <p:sp>
        <p:nvSpPr>
          <p:cNvPr id="22531" name="Content Placeholder 2"/>
          <p:cNvSpPr>
            <a:spLocks noGrp="1"/>
          </p:cNvSpPr>
          <p:nvPr>
            <p:ph sz="quarter" idx="12"/>
          </p:nvPr>
        </p:nvSpPr>
        <p:spPr/>
        <p:txBody>
          <a:bodyPr>
            <a:normAutofit fontScale="85000" lnSpcReduction="20000"/>
          </a:bodyPr>
          <a:lstStyle/>
          <a:p>
            <a:r>
              <a:rPr lang="en-US" altLang="en-US" dirty="0" smtClean="0"/>
              <a:t>Cannot be spouse or dependent</a:t>
            </a:r>
          </a:p>
          <a:p>
            <a:r>
              <a:rPr lang="en-US" altLang="en-US" dirty="0" smtClean="0"/>
              <a:t>Cannot be taxpayer’s child who is </a:t>
            </a:r>
            <a:br>
              <a:rPr lang="en-US" altLang="en-US" dirty="0" smtClean="0"/>
            </a:br>
            <a:r>
              <a:rPr lang="en-US" altLang="en-US" dirty="0" smtClean="0"/>
              <a:t>under age 19</a:t>
            </a:r>
          </a:p>
          <a:p>
            <a:r>
              <a:rPr lang="en-US" altLang="en-US" dirty="0" smtClean="0"/>
              <a:t>Cannot be child’s parent (with some exceptions for disabled adults)</a:t>
            </a:r>
          </a:p>
          <a:p>
            <a:r>
              <a:rPr lang="en-US" altLang="en-US" dirty="0" smtClean="0"/>
              <a:t>Counselor must make reasonable effort to get provider’s name, address and identifying number</a:t>
            </a:r>
          </a:p>
          <a:p>
            <a:endParaRPr lang="en-US" alt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Resource Guide</a:t>
            </a:r>
            <a:endParaRPr lang="en-US" dirty="0"/>
          </a:p>
        </p:txBody>
      </p:sp>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pPr>
              <a:defRPr/>
            </a:pPr>
            <a:fld id="{186B31FC-C73A-4A39-A60D-76CC848ACD81}" type="slidenum">
              <a:rPr lang="en-US" altLang="en-US" smtClean="0"/>
              <a:pPr>
                <a:defRPr/>
              </a:pPr>
              <a:t>14</a:t>
            </a:fld>
            <a:endParaRPr lang="en-US" altLang="en-US" dirty="0"/>
          </a:p>
        </p:txBody>
      </p:sp>
      <p:sp>
        <p:nvSpPr>
          <p:cNvPr id="17415" name="Content Placeholder 2"/>
          <p:cNvSpPr>
            <a:spLocks noGrp="1"/>
          </p:cNvSpPr>
          <p:nvPr>
            <p:ph sz="quarter" idx="12"/>
          </p:nvPr>
        </p:nvSpPr>
        <p:spPr/>
        <p:txBody>
          <a:bodyPr/>
          <a:lstStyle/>
          <a:p>
            <a:pPr marL="0" indent="0" eaLnBrk="1" hangingPunct="1">
              <a:spcBef>
                <a:spcPct val="0"/>
              </a:spcBef>
              <a:buFont typeface="Calibri" pitchFamily="34" charset="0"/>
              <a:buNone/>
            </a:pPr>
            <a:r>
              <a:rPr lang="en-US" altLang="en-US" dirty="0" smtClean="0"/>
              <a:t>Pub 4012:</a:t>
            </a:r>
          </a:p>
          <a:p>
            <a:pPr marL="0" indent="0" eaLnBrk="1" hangingPunct="1">
              <a:spcBef>
                <a:spcPct val="0"/>
              </a:spcBef>
              <a:buFont typeface="Calibri" pitchFamily="34" charset="0"/>
              <a:buNone/>
            </a:pPr>
            <a:r>
              <a:rPr lang="en-US" altLang="en-US" dirty="0" smtClean="0"/>
              <a:t>Pages G-3</a:t>
            </a:r>
          </a:p>
          <a:p>
            <a:pPr marL="0" indent="0" eaLnBrk="1" hangingPunct="1">
              <a:spcBef>
                <a:spcPct val="0"/>
              </a:spcBef>
              <a:buFont typeface="Calibri" pitchFamily="34" charset="0"/>
              <a:buNone/>
            </a:pPr>
            <a:r>
              <a:rPr lang="en-US" altLang="en-US" dirty="0" smtClean="0"/>
              <a:t>thru G-5</a:t>
            </a:r>
          </a:p>
        </p:txBody>
      </p:sp>
      <p:pic>
        <p:nvPicPr>
          <p:cNvPr id="1741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381375" y="1765300"/>
            <a:ext cx="4543425" cy="438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is the Credit?</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186B31FC-C73A-4A39-A60D-76CC848ACD81}" type="slidenum">
              <a:rPr lang="en-US" altLang="en-US" smtClean="0"/>
              <a:pPr/>
              <a:t>15</a:t>
            </a:fld>
            <a:endParaRPr lang="en-US" altLang="en-US" dirty="0"/>
          </a:p>
        </p:txBody>
      </p:sp>
      <p:sp>
        <p:nvSpPr>
          <p:cNvPr id="24579" name="Content Placeholder 2"/>
          <p:cNvSpPr>
            <a:spLocks noGrp="1"/>
          </p:cNvSpPr>
          <p:nvPr>
            <p:ph sz="quarter" idx="12"/>
          </p:nvPr>
        </p:nvSpPr>
        <p:spPr/>
        <p:txBody>
          <a:bodyPr>
            <a:normAutofit fontScale="92500" lnSpcReduction="10000"/>
          </a:bodyPr>
          <a:lstStyle/>
          <a:p>
            <a:r>
              <a:rPr lang="en-US" altLang="en-US" dirty="0" smtClean="0"/>
              <a:t>20% – 35% of amount spent</a:t>
            </a:r>
          </a:p>
          <a:p>
            <a:r>
              <a:rPr lang="en-US" altLang="en-US" dirty="0" smtClean="0"/>
              <a:t>Percent is based on </a:t>
            </a:r>
            <a:r>
              <a:rPr lang="en-US" altLang="en-US" dirty="0" err="1" smtClean="0"/>
              <a:t>AGI</a:t>
            </a:r>
            <a:endParaRPr lang="en-US" altLang="en-US" dirty="0" smtClean="0"/>
          </a:p>
          <a:p>
            <a:r>
              <a:rPr lang="en-US" altLang="en-US" dirty="0" smtClean="0"/>
              <a:t>Maximum amount spent </a:t>
            </a:r>
          </a:p>
          <a:p>
            <a:pPr lvl="1"/>
            <a:r>
              <a:rPr lang="en-US" altLang="en-US" dirty="0" smtClean="0"/>
              <a:t>$3,000 for one person</a:t>
            </a:r>
          </a:p>
          <a:p>
            <a:pPr lvl="1"/>
            <a:r>
              <a:rPr lang="en-US" altLang="en-US" dirty="0" smtClean="0"/>
              <a:t>$6,000 for two or more</a:t>
            </a:r>
          </a:p>
          <a:p>
            <a:pPr lvl="1"/>
            <a:r>
              <a:rPr lang="en-US" altLang="en-US" dirty="0" smtClean="0"/>
              <a:t>Lesser of taxpayer’s or spouse’s earned income</a:t>
            </a:r>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Earned Income Requirement</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186B31FC-C73A-4A39-A60D-76CC848ACD81}" type="slidenum">
              <a:rPr lang="en-US" altLang="en-US" smtClean="0"/>
              <a:pPr/>
              <a:t>16</a:t>
            </a:fld>
            <a:endParaRPr lang="en-US" altLang="en-US" dirty="0"/>
          </a:p>
        </p:txBody>
      </p:sp>
      <p:sp>
        <p:nvSpPr>
          <p:cNvPr id="24579" name="Content Placeholder 2"/>
          <p:cNvSpPr>
            <a:spLocks noGrp="1"/>
          </p:cNvSpPr>
          <p:nvPr>
            <p:ph sz="quarter" idx="12"/>
          </p:nvPr>
        </p:nvSpPr>
        <p:spPr/>
        <p:txBody>
          <a:bodyPr>
            <a:normAutofit fontScale="85000" lnSpcReduction="10000"/>
          </a:bodyPr>
          <a:lstStyle/>
          <a:p>
            <a:r>
              <a:rPr lang="en-US" altLang="en-US" dirty="0" smtClean="0"/>
              <a:t>Taxpayer or spouse can have deemed earned income if a full-time student (at least 5 months) or disabled</a:t>
            </a:r>
          </a:p>
          <a:p>
            <a:pPr lvl="1"/>
            <a:r>
              <a:rPr lang="en-US" altLang="en-US" dirty="0" smtClean="0"/>
              <a:t>$250 per month ($500 if care is for more than one qualifying person)</a:t>
            </a:r>
          </a:p>
          <a:p>
            <a:pPr lvl="1"/>
            <a:r>
              <a:rPr lang="en-US" altLang="en-US" dirty="0" smtClean="0"/>
              <a:t>Taxpayer or spouse can have deemed income in a given month (not both)</a:t>
            </a:r>
          </a:p>
          <a:p>
            <a:pPr lvl="1"/>
            <a:r>
              <a:rPr lang="en-US" altLang="en-US" dirty="0" smtClean="0"/>
              <a:t>Use actual earned income if higher</a:t>
            </a:r>
          </a:p>
          <a:p>
            <a:endParaRPr lang="en-US" altLang="en-US" dirty="0" smtClean="0"/>
          </a:p>
          <a:p>
            <a:endParaRPr lang="en-US" altLang="en-US" dirty="0" smtClean="0"/>
          </a:p>
        </p:txBody>
      </p:sp>
    </p:spTree>
    <p:extLst>
      <p:ext uri="{BB962C8B-B14F-4D97-AF65-F5344CB8AC3E}">
        <p14:creationId xmlns:p14="http://schemas.microsoft.com/office/powerpoint/2010/main" val="578339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in TaxSlayer</a:t>
            </a:r>
            <a:endParaRPr lang="en-US" dirty="0"/>
          </a:p>
        </p:txBody>
      </p:sp>
      <p:sp>
        <p:nvSpPr>
          <p:cNvPr id="11" name="Footer Placeholder 10"/>
          <p:cNvSpPr>
            <a:spLocks noGrp="1"/>
          </p:cNvSpPr>
          <p:nvPr>
            <p:ph type="ftr" sz="quarter" idx="10"/>
          </p:nvPr>
        </p:nvSpPr>
        <p:spPr/>
        <p:txBody>
          <a:bodyPr/>
          <a:lstStyle/>
          <a:p>
            <a:pPr>
              <a:defRPr/>
            </a:pPr>
            <a:r>
              <a:rPr lang="en-US" dirty="0" smtClean="0"/>
              <a:t>NTTC Training – TY2016</a:t>
            </a:r>
            <a:endParaRPr lang="en-US" dirty="0"/>
          </a:p>
        </p:txBody>
      </p:sp>
      <p:sp>
        <p:nvSpPr>
          <p:cNvPr id="12" name="Slide Number Placeholder 11"/>
          <p:cNvSpPr>
            <a:spLocks noGrp="1"/>
          </p:cNvSpPr>
          <p:nvPr>
            <p:ph type="sldNum" sz="quarter" idx="11"/>
          </p:nvPr>
        </p:nvSpPr>
        <p:spPr/>
        <p:txBody>
          <a:bodyPr/>
          <a:lstStyle/>
          <a:p>
            <a:pPr>
              <a:defRPr/>
            </a:pPr>
            <a:fld id="{186B31FC-C73A-4A39-A60D-76CC848ACD81}" type="slidenum">
              <a:rPr lang="en-US" altLang="en-US" smtClean="0"/>
              <a:pPr>
                <a:defRPr/>
              </a:pPr>
              <a:t>17</a:t>
            </a:fld>
            <a:endParaRPr lang="en-US" altLang="en-US" dirty="0"/>
          </a:p>
        </p:txBody>
      </p:sp>
      <p:sp>
        <p:nvSpPr>
          <p:cNvPr id="25603" name="Content Placeholder 2"/>
          <p:cNvSpPr>
            <a:spLocks noGrp="1"/>
          </p:cNvSpPr>
          <p:nvPr>
            <p:ph sz="quarter" idx="12"/>
          </p:nvPr>
        </p:nvSpPr>
        <p:spPr/>
        <p:txBody>
          <a:bodyPr>
            <a:normAutofit fontScale="77500" lnSpcReduction="20000"/>
          </a:bodyPr>
          <a:lstStyle/>
          <a:p>
            <a:r>
              <a:rPr lang="en-US" altLang="en-US" dirty="0" smtClean="0"/>
              <a:t>Pick either of these:</a:t>
            </a:r>
          </a:p>
          <a:p>
            <a:pPr lvl="1"/>
            <a:r>
              <a:rPr lang="en-US" altLang="en-US" dirty="0" smtClean="0"/>
              <a:t>Type “2441” into:</a:t>
            </a:r>
          </a:p>
          <a:p>
            <a:pPr lvl="1"/>
            <a:r>
              <a:rPr lang="en-US" altLang="en-US" dirty="0" smtClean="0"/>
              <a:t>Summary/Print 1040 p. 2, click line 49:</a:t>
            </a:r>
            <a:br>
              <a:rPr lang="en-US" altLang="en-US" dirty="0" smtClean="0"/>
            </a:br>
            <a:r>
              <a:rPr lang="en-US" altLang="en-US" dirty="0" smtClean="0"/>
              <a:t>  </a:t>
            </a:r>
          </a:p>
          <a:p>
            <a:pPr lvl="1"/>
            <a:endParaRPr lang="en-US" altLang="en-US" dirty="0" smtClean="0"/>
          </a:p>
          <a:p>
            <a:pPr lvl="1"/>
            <a:r>
              <a:rPr lang="en-US" altLang="en-US" dirty="0" smtClean="0"/>
              <a:t>Navigate to: </a:t>
            </a:r>
            <a:br>
              <a:rPr lang="en-US" altLang="en-US" dirty="0" smtClean="0"/>
            </a:br>
            <a:r>
              <a:rPr lang="en-US" altLang="en-US" dirty="0" smtClean="0"/>
              <a:t>&gt; Federal Section </a:t>
            </a:r>
            <a:r>
              <a:rPr lang="en-US" altLang="en-US" dirty="0"/>
              <a:t/>
            </a:r>
            <a:br>
              <a:rPr lang="en-US" altLang="en-US" dirty="0"/>
            </a:br>
            <a:r>
              <a:rPr lang="en-US" altLang="en-US" dirty="0" smtClean="0"/>
              <a:t>    &gt; Deductions </a:t>
            </a:r>
            <a:br>
              <a:rPr lang="en-US" altLang="en-US" dirty="0" smtClean="0"/>
            </a:br>
            <a:r>
              <a:rPr lang="en-US" altLang="en-US" dirty="0" smtClean="0"/>
              <a:t>      &gt; Credits Menu </a:t>
            </a:r>
            <a:br>
              <a:rPr lang="en-US" altLang="en-US" dirty="0" smtClean="0"/>
            </a:br>
            <a:r>
              <a:rPr lang="en-US" altLang="en-US" dirty="0" smtClean="0"/>
              <a:t>         &gt; Child Care Credit (Form 2441)</a:t>
            </a:r>
          </a:p>
        </p:txBody>
      </p:sp>
      <p:pic>
        <p:nvPicPr>
          <p:cNvPr id="1946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6050" y="228600"/>
            <a:ext cx="123190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5711" y="2419614"/>
            <a:ext cx="2514600" cy="556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12"/>
          <p:cNvGrpSpPr/>
          <p:nvPr/>
        </p:nvGrpSpPr>
        <p:grpSpPr>
          <a:xfrm>
            <a:off x="1514184" y="3529174"/>
            <a:ext cx="6516009" cy="476316"/>
            <a:chOff x="1676400" y="3200400"/>
            <a:chExt cx="6516009" cy="476316"/>
          </a:xfrm>
        </p:grpSpPr>
        <p:pic>
          <p:nvPicPr>
            <p:cNvPr id="3" name="Picture 2"/>
            <p:cNvPicPr>
              <a:picLocks noChangeAspect="1"/>
            </p:cNvPicPr>
            <p:nvPr/>
          </p:nvPicPr>
          <p:blipFill>
            <a:blip r:embed="rId5"/>
            <a:stretch>
              <a:fillRect/>
            </a:stretch>
          </p:blipFill>
          <p:spPr>
            <a:xfrm>
              <a:off x="1676400" y="3200400"/>
              <a:ext cx="6516009" cy="476316"/>
            </a:xfrm>
            <a:prstGeom prst="rect">
              <a:avLst/>
            </a:prstGeom>
            <a:ln>
              <a:solidFill>
                <a:schemeClr val="tx1"/>
              </a:solidFill>
            </a:ln>
          </p:spPr>
        </p:pic>
        <p:sp>
          <p:nvSpPr>
            <p:cNvPr id="9" name="Rounded Rectangle 8"/>
            <p:cNvSpPr/>
            <p:nvPr/>
          </p:nvSpPr>
          <p:spPr>
            <a:xfrm>
              <a:off x="6096000" y="3209826"/>
              <a:ext cx="1981200" cy="4477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32439894"/>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in TaxSlayer</a:t>
            </a:r>
            <a:endParaRPr lang="en-US" dirty="0"/>
          </a:p>
        </p:txBody>
      </p:sp>
      <p:sp>
        <p:nvSpPr>
          <p:cNvPr id="11" name="Footer Placeholder 10"/>
          <p:cNvSpPr>
            <a:spLocks noGrp="1"/>
          </p:cNvSpPr>
          <p:nvPr>
            <p:ph type="ftr" sz="quarter" idx="10"/>
          </p:nvPr>
        </p:nvSpPr>
        <p:spPr/>
        <p:txBody>
          <a:bodyPr/>
          <a:lstStyle/>
          <a:p>
            <a:pPr>
              <a:defRPr/>
            </a:pPr>
            <a:r>
              <a:rPr lang="en-US" dirty="0" smtClean="0"/>
              <a:t>NTTC Training – TY2016</a:t>
            </a:r>
            <a:endParaRPr lang="en-US" dirty="0"/>
          </a:p>
        </p:txBody>
      </p:sp>
      <p:sp>
        <p:nvSpPr>
          <p:cNvPr id="12" name="Slide Number Placeholder 11"/>
          <p:cNvSpPr>
            <a:spLocks noGrp="1"/>
          </p:cNvSpPr>
          <p:nvPr>
            <p:ph type="sldNum" sz="quarter" idx="11"/>
          </p:nvPr>
        </p:nvSpPr>
        <p:spPr/>
        <p:txBody>
          <a:bodyPr/>
          <a:lstStyle/>
          <a:p>
            <a:pPr>
              <a:defRPr/>
            </a:pPr>
            <a:fld id="{186B31FC-C73A-4A39-A60D-76CC848ACD81}" type="slidenum">
              <a:rPr lang="en-US" altLang="en-US" smtClean="0"/>
              <a:pPr>
                <a:defRPr/>
              </a:pPr>
              <a:t>18</a:t>
            </a:fld>
            <a:endParaRPr lang="en-US" altLang="en-US" dirty="0"/>
          </a:p>
        </p:txBody>
      </p:sp>
      <p:sp>
        <p:nvSpPr>
          <p:cNvPr id="20487" name="Content Placeholder 2"/>
          <p:cNvSpPr>
            <a:spLocks noGrp="1"/>
          </p:cNvSpPr>
          <p:nvPr>
            <p:ph sz="quarter" idx="12"/>
          </p:nvPr>
        </p:nvSpPr>
        <p:spPr>
          <a:xfrm>
            <a:off x="628650" y="2133600"/>
            <a:ext cx="4171950" cy="3810000"/>
          </a:xfrm>
        </p:spPr>
        <p:txBody>
          <a:bodyPr/>
          <a:lstStyle/>
          <a:p>
            <a:r>
              <a:rPr lang="en-US" altLang="en-US" dirty="0" smtClean="0"/>
              <a:t>Follow Pub 4012 Tab G-5, </a:t>
            </a:r>
            <a:br>
              <a:rPr lang="en-US" altLang="en-US" dirty="0" smtClean="0"/>
            </a:br>
            <a:r>
              <a:rPr lang="en-US" altLang="en-US" dirty="0" smtClean="0"/>
              <a:t>Form 2441 – Credit for Child and Dependent Care Expenses</a:t>
            </a:r>
          </a:p>
        </p:txBody>
      </p:sp>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945063" y="2152142"/>
            <a:ext cx="3648584" cy="3639058"/>
          </a:xfrm>
          <a:prstGeom prst="rect">
            <a:avLst/>
          </a:prstGeom>
          <a:ln>
            <a:solidFill>
              <a:schemeClr val="tx1"/>
            </a:solidFill>
          </a:ln>
        </p:spPr>
      </p:pic>
    </p:spTree>
    <p:extLst>
      <p:ext uri="{BB962C8B-B14F-4D97-AF65-F5344CB8AC3E}">
        <p14:creationId xmlns:p14="http://schemas.microsoft.com/office/powerpoint/2010/main" val="1158237992"/>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Deemed Earned Income in TaxSlayer</a:t>
            </a:r>
            <a:endParaRPr lang="en-US" dirty="0"/>
          </a:p>
        </p:txBody>
      </p:sp>
      <p:sp>
        <p:nvSpPr>
          <p:cNvPr id="6" name="Footer Placeholder 5"/>
          <p:cNvSpPr>
            <a:spLocks noGrp="1"/>
          </p:cNvSpPr>
          <p:nvPr>
            <p:ph type="ftr" sz="quarter" idx="10"/>
          </p:nvPr>
        </p:nvSpPr>
        <p:spPr/>
        <p:txBody>
          <a:bodyPr/>
          <a:lstStyle/>
          <a:p>
            <a:pPr>
              <a:defRPr/>
            </a:pPr>
            <a:r>
              <a:rPr lang="en-US" dirty="0" smtClean="0"/>
              <a:t>NTTC Training – TY2016</a:t>
            </a:r>
            <a:endParaRPr lang="en-US" dirty="0"/>
          </a:p>
        </p:txBody>
      </p:sp>
      <p:sp>
        <p:nvSpPr>
          <p:cNvPr id="8" name="Slide Number Placeholder 7"/>
          <p:cNvSpPr>
            <a:spLocks noGrp="1"/>
          </p:cNvSpPr>
          <p:nvPr>
            <p:ph type="sldNum" sz="quarter" idx="11"/>
          </p:nvPr>
        </p:nvSpPr>
        <p:spPr/>
        <p:txBody>
          <a:bodyPr/>
          <a:lstStyle/>
          <a:p>
            <a:pPr>
              <a:defRPr/>
            </a:pPr>
            <a:fld id="{186B31FC-C73A-4A39-A60D-76CC848ACD81}" type="slidenum">
              <a:rPr lang="en-US" altLang="en-US" smtClean="0"/>
              <a:pPr>
                <a:defRPr/>
              </a:pPr>
              <a:t>19</a:t>
            </a:fld>
            <a:endParaRPr lang="en-US" altLang="en-US" dirty="0"/>
          </a:p>
        </p:txBody>
      </p:sp>
      <p:sp>
        <p:nvSpPr>
          <p:cNvPr id="24579" name="Content Placeholder 2"/>
          <p:cNvSpPr>
            <a:spLocks noGrp="1"/>
          </p:cNvSpPr>
          <p:nvPr>
            <p:ph sz="quarter" idx="12"/>
          </p:nvPr>
        </p:nvSpPr>
        <p:spPr/>
        <p:txBody>
          <a:bodyPr rtlCol="0">
            <a:normAutofit/>
          </a:bodyPr>
          <a:lstStyle/>
          <a:p>
            <a:pPr marL="0" indent="0" eaLnBrk="1" fontAlgn="auto" hangingPunct="1">
              <a:spcAft>
                <a:spcPts val="0"/>
              </a:spcAft>
              <a:buNone/>
              <a:defRPr/>
            </a:pPr>
            <a:endParaRPr lang="en-US" altLang="en-US" dirty="0" smtClean="0"/>
          </a:p>
          <a:p>
            <a:pPr eaLnBrk="1" fontAlgn="auto" hangingPunct="1">
              <a:spcAft>
                <a:spcPts val="0"/>
              </a:spcAft>
              <a:defRPr/>
            </a:pPr>
            <a:endParaRPr lang="en-US" altLang="en-US" dirty="0" smtClean="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404231" y="2096911"/>
            <a:ext cx="8335538" cy="3677163"/>
          </a:xfrm>
          <a:prstGeom prst="rect">
            <a:avLst/>
          </a:prstGeom>
          <a:ln>
            <a:solidFill>
              <a:schemeClr val="tx1"/>
            </a:solidFill>
          </a:ln>
        </p:spPr>
      </p:pic>
      <p:sp>
        <p:nvSpPr>
          <p:cNvPr id="5" name="Rounded Rectangle 4"/>
          <p:cNvSpPr/>
          <p:nvPr/>
        </p:nvSpPr>
        <p:spPr>
          <a:xfrm>
            <a:off x="2286000" y="2133600"/>
            <a:ext cx="11430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2286000" y="5029200"/>
            <a:ext cx="10668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115050" y="1905000"/>
            <a:ext cx="2495550" cy="990600"/>
          </a:xfrm>
          <a:prstGeom prst="rect">
            <a:avLst/>
          </a:prstGeom>
          <a:solidFill>
            <a:schemeClr val="accent2">
              <a:lumMod val="20000"/>
              <a:lumOff val="8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Compute deemed earned income for each and enter in TaxSlayer</a:t>
            </a:r>
            <a:endParaRPr lang="en-US" dirty="0">
              <a:solidFill>
                <a:schemeClr val="tx1"/>
              </a:solidFill>
            </a:endParaRPr>
          </a:p>
        </p:txBody>
      </p:sp>
    </p:spTree>
    <p:extLst>
      <p:ext uri="{BB962C8B-B14F-4D97-AF65-F5344CB8AC3E}">
        <p14:creationId xmlns:p14="http://schemas.microsoft.com/office/powerpoint/2010/main" val="3568313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795463"/>
            <a:ext cx="5632450" cy="431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4343400" y="3124200"/>
            <a:ext cx="3291840" cy="548640"/>
          </a:xfrm>
          <a:prstGeom prst="roundRect">
            <a:avLst/>
          </a:prstGeom>
          <a:solidFill>
            <a:schemeClr val="accent6">
              <a:lumMod val="20000"/>
              <a:lumOff val="80000"/>
              <a:alpha val="16000"/>
            </a:schemeClr>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dirty="0" smtClean="0">
              <a:solidFill>
                <a:srgbClr val="FFFFFF"/>
              </a:solidFill>
            </a:endParaRPr>
          </a:p>
        </p:txBody>
      </p:sp>
      <p:sp>
        <p:nvSpPr>
          <p:cNvPr id="2" name="Title 1"/>
          <p:cNvSpPr>
            <a:spLocks noGrp="1"/>
          </p:cNvSpPr>
          <p:nvPr>
            <p:ph type="title"/>
          </p:nvPr>
        </p:nvSpPr>
        <p:spPr/>
        <p:txBody>
          <a:bodyPr/>
          <a:lstStyle/>
          <a:p>
            <a:pPr eaLnBrk="1" fontAlgn="auto" hangingPunct="1">
              <a:spcAft>
                <a:spcPts val="0"/>
              </a:spcAft>
              <a:defRPr/>
            </a:pPr>
            <a:r>
              <a:rPr lang="en-US" dirty="0" smtClean="0"/>
              <a:t>Taxpayer or Spouse Disabled?</a:t>
            </a:r>
            <a:endParaRPr lang="en-US" dirty="0"/>
          </a:p>
        </p:txBody>
      </p:sp>
      <p:sp>
        <p:nvSpPr>
          <p:cNvPr id="5" name="Footer Placeholder 4"/>
          <p:cNvSpPr>
            <a:spLocks noGrp="1"/>
          </p:cNvSpPr>
          <p:nvPr>
            <p:ph type="ftr" sz="quarter" idx="10"/>
          </p:nvPr>
        </p:nvSpPr>
        <p:spPr/>
        <p:txBody>
          <a:bodyPr/>
          <a:lstStyle/>
          <a:p>
            <a:pPr>
              <a:defRPr/>
            </a:pPr>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pPr>
              <a:defRPr/>
            </a:pPr>
            <a:fld id="{4068E72E-92A6-4C92-A402-B93077899A5C}" type="slidenum">
              <a:rPr lang="en-US" altLang="en-US" smtClean="0"/>
              <a:pPr>
                <a:defRPr/>
              </a:pPr>
              <a:t>2</a:t>
            </a:fld>
            <a:endParaRPr lang="en-US" altLang="en-US" dirty="0"/>
          </a:p>
        </p:txBody>
      </p:sp>
      <p:pic>
        <p:nvPicPr>
          <p:cNvPr id="512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5183" y="1221544"/>
            <a:ext cx="1295400" cy="775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 y="3108515"/>
            <a:ext cx="8046720" cy="1128649"/>
          </a:xfrm>
          <a:prstGeom prst="rect">
            <a:avLst/>
          </a:prstGeom>
          <a:noFill/>
          <a:ln w="25400">
            <a:solidFill>
              <a:srgbClr val="C00000"/>
            </a:solidFill>
            <a:miter lim="800000"/>
            <a:headEnd/>
            <a:tailEnd/>
          </a:ln>
          <a:effectLst>
            <a:glow rad="101600">
              <a:srgbClr val="C00000">
                <a:alpha val="40000"/>
              </a:srgbClr>
            </a:glo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74"/>
                                        </p:tgtEl>
                                        <p:attrNameLst>
                                          <p:attrName>style.visibility</p:attrName>
                                        </p:attrNameLst>
                                      </p:cBhvr>
                                      <p:to>
                                        <p:strVal val="visible"/>
                                      </p:to>
                                    </p:set>
                                    <p:anim calcmode="lin" valueType="num">
                                      <p:cBhvr>
                                        <p:cTn id="7" dur="500" fill="hold"/>
                                        <p:tgtEl>
                                          <p:spTgt spid="11274"/>
                                        </p:tgtEl>
                                        <p:attrNameLst>
                                          <p:attrName>ppt_w</p:attrName>
                                        </p:attrNameLst>
                                      </p:cBhvr>
                                      <p:tavLst>
                                        <p:tav tm="0">
                                          <p:val>
                                            <p:fltVal val="0"/>
                                          </p:val>
                                        </p:tav>
                                        <p:tav tm="100000">
                                          <p:val>
                                            <p:strVal val="#ppt_w"/>
                                          </p:val>
                                        </p:tav>
                                      </p:tavLst>
                                    </p:anim>
                                    <p:anim calcmode="lin" valueType="num">
                                      <p:cBhvr>
                                        <p:cTn id="8" dur="500" fill="hold"/>
                                        <p:tgtEl>
                                          <p:spTgt spid="11274"/>
                                        </p:tgtEl>
                                        <p:attrNameLst>
                                          <p:attrName>ppt_h</p:attrName>
                                        </p:attrNameLst>
                                      </p:cBhvr>
                                      <p:tavLst>
                                        <p:tav tm="0">
                                          <p:val>
                                            <p:fltVal val="0"/>
                                          </p:val>
                                        </p:tav>
                                        <p:tav tm="100000">
                                          <p:val>
                                            <p:strVal val="#ppt_h"/>
                                          </p:val>
                                        </p:tav>
                                      </p:tavLst>
                                    </p:anim>
                                    <p:animEffect transition="in" filter="fade">
                                      <p:cBhvr>
                                        <p:cTn id="9" dur="500"/>
                                        <p:tgtEl>
                                          <p:spTgt spid="11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Review</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fld id="{186B31FC-C73A-4A39-A60D-76CC848ACD81}" type="slidenum">
              <a:rPr lang="en-US" altLang="en-US" smtClean="0"/>
              <a:pPr/>
              <a:t>20</a:t>
            </a:fld>
            <a:endParaRPr lang="en-US" altLang="en-US" dirty="0"/>
          </a:p>
        </p:txBody>
      </p:sp>
      <p:sp>
        <p:nvSpPr>
          <p:cNvPr id="21511" name="Content Placeholder 2"/>
          <p:cNvSpPr>
            <a:spLocks noGrp="1"/>
          </p:cNvSpPr>
          <p:nvPr>
            <p:ph sz="quarter" idx="12"/>
          </p:nvPr>
        </p:nvSpPr>
        <p:spPr/>
        <p:txBody>
          <a:bodyPr/>
          <a:lstStyle/>
          <a:p>
            <a:r>
              <a:rPr lang="en-US" altLang="en-US" dirty="0" smtClean="0"/>
              <a:t>Verify that care was for taxpayer to work or look for work</a:t>
            </a:r>
          </a:p>
          <a:p>
            <a:r>
              <a:rPr lang="en-US" altLang="en-US" dirty="0" smtClean="0"/>
              <a:t>Verify that deemed income for disabled or student spouse was entered correctly</a:t>
            </a:r>
          </a:p>
          <a:p>
            <a:endParaRPr lang="en-US" altLang="en-US" dirty="0" smtClean="0"/>
          </a:p>
          <a:p>
            <a:endParaRPr lang="en-US" altLang="en-US" dirty="0" smtClean="0"/>
          </a:p>
        </p:txBody>
      </p:sp>
      <p:pic>
        <p:nvPicPr>
          <p:cNvPr id="215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52400"/>
            <a:ext cx="1414463"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Quiz 1</a:t>
            </a:r>
            <a:endParaRPr lang="en-US" dirty="0"/>
          </a:p>
        </p:txBody>
      </p:sp>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pPr>
              <a:defRPr/>
            </a:pPr>
            <a:fld id="{186B31FC-C73A-4A39-A60D-76CC848ACD81}" type="slidenum">
              <a:rPr lang="en-US" altLang="en-US" smtClean="0"/>
              <a:pPr>
                <a:defRPr/>
              </a:pPr>
              <a:t>21</a:t>
            </a:fld>
            <a:endParaRPr lang="en-US" altLang="en-US" dirty="0"/>
          </a:p>
        </p:txBody>
      </p:sp>
      <p:sp>
        <p:nvSpPr>
          <p:cNvPr id="34819" name="Content Placeholder 2"/>
          <p:cNvSpPr>
            <a:spLocks noGrp="1"/>
          </p:cNvSpPr>
          <p:nvPr>
            <p:ph sz="quarter" idx="12"/>
          </p:nvPr>
        </p:nvSpPr>
        <p:spPr>
          <a:xfrm>
            <a:off x="628650" y="2133600"/>
            <a:ext cx="7753350" cy="3200400"/>
          </a:xfrm>
        </p:spPr>
        <p:txBody>
          <a:bodyPr rtlCol="0">
            <a:normAutofit fontScale="85000" lnSpcReduction="10000"/>
          </a:bodyPr>
          <a:lstStyle/>
          <a:p>
            <a:pPr eaLnBrk="1" fontAlgn="auto" hangingPunct="1">
              <a:spcAft>
                <a:spcPts val="0"/>
              </a:spcAft>
              <a:defRPr/>
            </a:pPr>
            <a:r>
              <a:rPr lang="en-US" altLang="en-US" dirty="0" smtClean="0"/>
              <a:t>Mary and Tom file MFJ. Mary is a stay-at-home mom. When she needed to travel to take care of her own parents, Mary and Tom paid for day care for their kids. Can they claim the dependent care credit for this expense?</a:t>
            </a:r>
          </a:p>
        </p:txBody>
      </p:sp>
      <p:sp>
        <p:nvSpPr>
          <p:cNvPr id="7" name="Rectangle 6"/>
          <p:cNvSpPr>
            <a:spLocks noChangeArrowheads="1"/>
          </p:cNvSpPr>
          <p:nvPr/>
        </p:nvSpPr>
        <p:spPr bwMode="auto">
          <a:xfrm>
            <a:off x="1524000" y="5105400"/>
            <a:ext cx="6934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742950" indent="-285750">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143000" indent="-228600">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6002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20574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5146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9718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34290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8862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eaLnBrk="1" hangingPunct="1">
              <a:spcBef>
                <a:spcPct val="0"/>
              </a:spcBef>
              <a:buClrTx/>
              <a:buSzTx/>
              <a:buFontTx/>
              <a:buNone/>
            </a:pPr>
            <a:r>
              <a:rPr lang="en-US" altLang="en-US" sz="3200" dirty="0">
                <a:solidFill>
                  <a:srgbClr val="0000FF"/>
                </a:solidFill>
                <a:cs typeface="Calibri" panose="020F0502020204030204" pitchFamily="34" charset="0"/>
              </a:rPr>
              <a:t>No – payment was not so Mary could work or look for work.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2</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fld id="{186B31FC-C73A-4A39-A60D-76CC848ACD81}" type="slidenum">
              <a:rPr lang="en-US" altLang="en-US" smtClean="0"/>
              <a:pPr/>
              <a:t>22</a:t>
            </a:fld>
            <a:endParaRPr lang="en-US" altLang="en-US" dirty="0"/>
          </a:p>
        </p:txBody>
      </p:sp>
      <p:sp>
        <p:nvSpPr>
          <p:cNvPr id="35843" name="Content Placeholder 2"/>
          <p:cNvSpPr>
            <a:spLocks noGrp="1"/>
          </p:cNvSpPr>
          <p:nvPr>
            <p:ph sz="quarter" idx="12"/>
          </p:nvPr>
        </p:nvSpPr>
        <p:spPr>
          <a:xfrm>
            <a:off x="954504" y="2133600"/>
            <a:ext cx="7543800" cy="2971800"/>
          </a:xfrm>
        </p:spPr>
        <p:txBody>
          <a:bodyPr>
            <a:normAutofit fontScale="77500" lnSpcReduction="20000"/>
          </a:bodyPr>
          <a:lstStyle/>
          <a:p>
            <a:pPr>
              <a:lnSpc>
                <a:spcPct val="110000"/>
              </a:lnSpc>
            </a:pPr>
            <a:r>
              <a:rPr lang="en-US" altLang="en-US" dirty="0" smtClean="0"/>
              <a:t>Maria’s husband Jose has dementia and cannot be left at home alone. She takes him to an adult day care at the local hospital each day on her way to work. Can they claim the dependent care credit even though Jose does not work?</a:t>
            </a:r>
          </a:p>
        </p:txBody>
      </p:sp>
      <p:sp>
        <p:nvSpPr>
          <p:cNvPr id="4" name="Rectangle 3"/>
          <p:cNvSpPr>
            <a:spLocks noChangeArrowheads="1"/>
          </p:cNvSpPr>
          <p:nvPr/>
        </p:nvSpPr>
        <p:spPr bwMode="auto">
          <a:xfrm>
            <a:off x="954504" y="5009355"/>
            <a:ext cx="7411621"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742950" indent="-285750">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143000" indent="-228600">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6002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20574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5146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9718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34290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8862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eaLnBrk="1" hangingPunct="1">
              <a:spcBef>
                <a:spcPct val="0"/>
              </a:spcBef>
              <a:buClrTx/>
              <a:buSzTx/>
              <a:buFontTx/>
              <a:buNone/>
            </a:pPr>
            <a:r>
              <a:rPr lang="en-US" altLang="en-US" sz="3200" dirty="0">
                <a:solidFill>
                  <a:srgbClr val="0000FF"/>
                </a:solidFill>
                <a:cs typeface="Calibri" panose="020F0502020204030204" pitchFamily="34" charset="0"/>
              </a:rPr>
              <a:t>Yes – complete TaxSlayer Form 2441 Step 3 - Qualifying Persons for a disabled spouse.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3</a:t>
            </a:r>
            <a:endParaRPr lang="en-US" dirty="0"/>
          </a:p>
        </p:txBody>
      </p:sp>
      <p:sp>
        <p:nvSpPr>
          <p:cNvPr id="3" name="Footer Placeholder 2"/>
          <p:cNvSpPr>
            <a:spLocks noGrp="1"/>
          </p:cNvSpPr>
          <p:nvPr>
            <p:ph type="ftr" sz="quarter" idx="10"/>
          </p:nvPr>
        </p:nvSpPr>
        <p:spPr/>
        <p:txBody>
          <a:bodyPr/>
          <a:lstStyle/>
          <a:p>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fld id="{186B31FC-C73A-4A39-A60D-76CC848ACD81}" type="slidenum">
              <a:rPr lang="en-US" altLang="en-US" smtClean="0"/>
              <a:pPr/>
              <a:t>23</a:t>
            </a:fld>
            <a:endParaRPr lang="en-US" altLang="en-US" dirty="0"/>
          </a:p>
        </p:txBody>
      </p:sp>
      <p:sp>
        <p:nvSpPr>
          <p:cNvPr id="37891" name="Content Placeholder 2"/>
          <p:cNvSpPr>
            <a:spLocks noGrp="1"/>
          </p:cNvSpPr>
          <p:nvPr>
            <p:ph sz="quarter" idx="12"/>
          </p:nvPr>
        </p:nvSpPr>
        <p:spPr>
          <a:xfrm>
            <a:off x="954504" y="2133600"/>
            <a:ext cx="7543800" cy="2819400"/>
          </a:xfrm>
        </p:spPr>
        <p:txBody>
          <a:bodyPr>
            <a:normAutofit fontScale="70000" lnSpcReduction="20000"/>
          </a:bodyPr>
          <a:lstStyle/>
          <a:p>
            <a:pPr>
              <a:lnSpc>
                <a:spcPct val="110000"/>
              </a:lnSpc>
            </a:pPr>
            <a:r>
              <a:rPr lang="en-US" altLang="en-US" dirty="0" smtClean="0"/>
              <a:t>Amanda lives with her mother. As part of the divorce decree, her father Jack agreed to pay for Amanda’s day care while her mother works. Amanda’s mother has signed Form 8332 so that Jack can claim Amanda’s exemption. Who can claim the dependent care credit?</a:t>
            </a:r>
          </a:p>
        </p:txBody>
      </p:sp>
      <p:sp>
        <p:nvSpPr>
          <p:cNvPr id="4" name="Rectangle 3"/>
          <p:cNvSpPr>
            <a:spLocks noChangeArrowheads="1"/>
          </p:cNvSpPr>
          <p:nvPr/>
        </p:nvSpPr>
        <p:spPr bwMode="auto">
          <a:xfrm>
            <a:off x="1292441" y="4703762"/>
            <a:ext cx="7391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742950" indent="-285750">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143000" indent="-228600">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6002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20574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5146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9718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34290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8862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eaLnBrk="1" hangingPunct="1">
              <a:spcBef>
                <a:spcPct val="0"/>
              </a:spcBef>
              <a:buClrTx/>
              <a:buSzTx/>
              <a:buFontTx/>
              <a:buNone/>
            </a:pPr>
            <a:r>
              <a:rPr lang="en-US" altLang="en-US" sz="2800" dirty="0">
                <a:solidFill>
                  <a:srgbClr val="0000FF"/>
                </a:solidFill>
                <a:cs typeface="Calibri" panose="020F0502020204030204" pitchFamily="34" charset="0"/>
              </a:rPr>
              <a:t>No one. Amanda did not live with Jack for six months, so he cannot claim it; and Amanda’s mother did not pay it, so she cannot claim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Child and Dependent Care</a:t>
            </a:r>
            <a:endParaRPr lang="en-US" dirty="0"/>
          </a:p>
        </p:txBody>
      </p:sp>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pPr>
              <a:defRPr/>
            </a:pPr>
            <a:fld id="{186B31FC-C73A-4A39-A60D-76CC848ACD81}" type="slidenum">
              <a:rPr lang="en-US" altLang="en-US" smtClean="0"/>
              <a:pPr>
                <a:defRPr/>
              </a:pPr>
              <a:t>24</a:t>
            </a:fld>
            <a:endParaRPr lang="en-US" altLang="en-US" dirty="0"/>
          </a:p>
        </p:txBody>
      </p:sp>
      <p:sp>
        <p:nvSpPr>
          <p:cNvPr id="25607" name="Content Placeholder 2"/>
          <p:cNvSpPr>
            <a:spLocks noGrp="1"/>
          </p:cNvSpPr>
          <p:nvPr>
            <p:ph sz="quarter" idx="12"/>
          </p:nvPr>
        </p:nvSpPr>
        <p:spPr>
          <a:xfrm>
            <a:off x="1524000" y="1812925"/>
            <a:ext cx="6781800" cy="4495800"/>
          </a:xfrm>
        </p:spPr>
        <p:txBody>
          <a:bodyPr/>
          <a:lstStyle/>
          <a:p>
            <a:pPr marL="53975" indent="0" eaLnBrk="1" hangingPunct="1">
              <a:buFont typeface="Calibri" pitchFamily="34" charset="0"/>
              <a:buNone/>
            </a:pPr>
            <a:endParaRPr lang="en-US" altLang="en-US" dirty="0" smtClean="0"/>
          </a:p>
          <a:p>
            <a:pPr marL="53975" indent="0" eaLnBrk="1" hangingPunct="1">
              <a:buFont typeface="Calibri" pitchFamily="34" charset="0"/>
              <a:buNone/>
            </a:pPr>
            <a:r>
              <a:rPr lang="en-US" altLang="en-US" dirty="0" smtClean="0"/>
              <a:t>Questions?</a:t>
            </a:r>
          </a:p>
          <a:p>
            <a:pPr marL="53975" indent="0" eaLnBrk="1" hangingPunct="1">
              <a:buFont typeface="Calibri" pitchFamily="34" charset="0"/>
              <a:buNone/>
            </a:pPr>
            <a:endParaRPr lang="en-US" altLang="en-US" dirty="0" smtClean="0"/>
          </a:p>
          <a:p>
            <a:pPr marL="53975" indent="0" eaLnBrk="1" hangingPunct="1">
              <a:buFont typeface="Calibri" pitchFamily="34" charset="0"/>
              <a:buNone/>
            </a:pPr>
            <a:r>
              <a:rPr lang="en-US" altLang="en-US" dirty="0" smtClean="0"/>
              <a:t>				Comments?</a:t>
            </a:r>
          </a:p>
        </p:txBody>
      </p:sp>
      <p:pic>
        <p:nvPicPr>
          <p:cNvPr id="25608" name="Picture 6" descr="C:\Users\Steve\AppData\Local\Microsoft\Windows\Temporary Internet Files\Content.IE5\W0E5RFM7\MC9004344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133600"/>
            <a:ext cx="162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Any Dependents Under 13 or Disabled?</a:t>
            </a:r>
            <a:endParaRPr lang="en-US" dirty="0"/>
          </a:p>
        </p:txBody>
      </p:sp>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pPr>
              <a:defRPr/>
            </a:pPr>
            <a:fld id="{186B31FC-C73A-4A39-A60D-76CC848ACD81}" type="slidenum">
              <a:rPr lang="en-US" altLang="en-US" smtClean="0"/>
              <a:pPr>
                <a:defRPr/>
              </a:pPr>
              <a:t>3</a:t>
            </a:fld>
            <a:endParaRPr lang="en-US" altLang="en-US" dirty="0"/>
          </a:p>
        </p:txBody>
      </p:sp>
      <p:pic>
        <p:nvPicPr>
          <p:cNvPr id="615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863" y="1752600"/>
            <a:ext cx="5791200" cy="4438650"/>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2" name="Rounded Rectangle 11"/>
          <p:cNvSpPr/>
          <p:nvPr/>
        </p:nvSpPr>
        <p:spPr>
          <a:xfrm>
            <a:off x="1325563" y="4572000"/>
            <a:ext cx="2560320" cy="1447800"/>
          </a:xfrm>
          <a:prstGeom prst="round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dirty="0" smtClean="0">
              <a:solidFill>
                <a:srgbClr val="FFFFFF"/>
              </a:solidFill>
            </a:endParaRPr>
          </a:p>
        </p:txBody>
      </p:sp>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6608" y="2743200"/>
            <a:ext cx="4962525" cy="1976161"/>
          </a:xfrm>
          <a:prstGeom prst="rect">
            <a:avLst/>
          </a:prstGeom>
          <a:noFill/>
          <a:ln>
            <a:noFill/>
          </a:ln>
          <a:effectLst>
            <a:glow rad="215900">
              <a:srgbClr val="C00000">
                <a:alpha val="71000"/>
              </a:srgb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pPr>
              <a:defRPr/>
            </a:pPr>
            <a:fld id="{A9B0C7BF-A8F7-40BC-9D20-DCAADCF48810}" type="slidenum">
              <a:rPr lang="en-US" altLang="en-US" smtClean="0"/>
              <a:pPr>
                <a:defRPr/>
              </a:pPr>
              <a:t>4</a:t>
            </a:fld>
            <a:endParaRPr lang="en-US" altLang="en-US" dirty="0"/>
          </a:p>
        </p:txBody>
      </p:sp>
      <p:sp>
        <p:nvSpPr>
          <p:cNvPr id="2" name="Title 1"/>
          <p:cNvSpPr>
            <a:spLocks noGrp="1"/>
          </p:cNvSpPr>
          <p:nvPr>
            <p:ph type="title"/>
          </p:nvPr>
        </p:nvSpPr>
        <p:spPr/>
        <p:txBody>
          <a:bodyPr/>
          <a:lstStyle/>
          <a:p>
            <a:pPr eaLnBrk="1" fontAlgn="auto" hangingPunct="1">
              <a:spcAft>
                <a:spcPts val="0"/>
              </a:spcAft>
              <a:defRPr/>
            </a:pPr>
            <a:r>
              <a:rPr lang="en-US" dirty="0" smtClean="0"/>
              <a:t>Dependent Care Expenses?</a:t>
            </a:r>
            <a:endParaRPr lang="en-US" dirty="0"/>
          </a:p>
        </p:txBody>
      </p:sp>
      <p:sp>
        <p:nvSpPr>
          <p:cNvPr id="13315" name="Text Placeholder 3"/>
          <p:cNvSpPr>
            <a:spLocks noGrp="1"/>
          </p:cNvSpPr>
          <p:nvPr>
            <p:ph type="body" sz="quarter" idx="13"/>
          </p:nvPr>
        </p:nvSpPr>
        <p:spPr/>
        <p:txBody>
          <a:bodyPr rtlCol="0">
            <a:normAutofit fontScale="85000" lnSpcReduction="10000"/>
          </a:bodyPr>
          <a:lstStyle/>
          <a:p>
            <a:pPr eaLnBrk="1" fontAlgn="auto" hangingPunct="1">
              <a:spcAft>
                <a:spcPts val="0"/>
              </a:spcAft>
              <a:defRPr/>
            </a:pPr>
            <a:r>
              <a:rPr lang="en-US" altLang="en-US" dirty="0" smtClean="0"/>
              <a:t>Did taxpayer or spouse pay for dependent care (or night care) while they worked or looked for work?</a:t>
            </a:r>
          </a:p>
        </p:txBody>
      </p:sp>
      <p:pic>
        <p:nvPicPr>
          <p:cNvPr id="717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175" y="2514600"/>
            <a:ext cx="730567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925" y="2897188"/>
            <a:ext cx="709612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fld id="{186B31FC-C73A-4A39-A60D-76CC848ACD81}" type="slidenum">
              <a:rPr lang="en-US" altLang="en-US" smtClean="0"/>
              <a:pPr/>
              <a:t>5</a:t>
            </a:fld>
            <a:endParaRPr lang="en-US" altLang="en-US" dirty="0"/>
          </a:p>
        </p:txBody>
      </p:sp>
      <p:sp>
        <p:nvSpPr>
          <p:cNvPr id="3" name="Content Placeholder 2"/>
          <p:cNvSpPr>
            <a:spLocks noGrp="1"/>
          </p:cNvSpPr>
          <p:nvPr>
            <p:ph sz="quarter" idx="12"/>
          </p:nvPr>
        </p:nvSpPr>
        <p:spPr/>
        <p:txBody>
          <a:bodyPr>
            <a:normAutofit fontScale="70000" lnSpcReduction="20000"/>
          </a:bodyPr>
          <a:lstStyle/>
          <a:p>
            <a:r>
              <a:rPr lang="en-US" altLang="en-US" dirty="0" smtClean="0"/>
              <a:t>Care was for a qualifying person who lived with taxpayer more than half the year</a:t>
            </a:r>
          </a:p>
          <a:p>
            <a:r>
              <a:rPr lang="en-US" altLang="en-US" dirty="0" smtClean="0"/>
              <a:t>Taxpayer must pay expenses so that taxpayer and spouse can work or look for work</a:t>
            </a:r>
          </a:p>
          <a:p>
            <a:r>
              <a:rPr lang="en-US" altLang="en-US" dirty="0" smtClean="0"/>
              <a:t>Expenses paid for care—not education</a:t>
            </a:r>
          </a:p>
          <a:p>
            <a:r>
              <a:rPr lang="en-US" altLang="en-US" dirty="0" smtClean="0"/>
              <a:t>Both taxpayer and spouse (if MFJ) must have earned income (unless taxpayer or spouse is disabled or a full-time student) </a:t>
            </a:r>
          </a:p>
          <a:p>
            <a:r>
              <a:rPr lang="en-US" altLang="en-US" dirty="0" smtClean="0"/>
              <a:t>Cannot file MFS (with some exceptions)</a:t>
            </a:r>
          </a:p>
          <a:p>
            <a:endParaRPr lang="en-US" altLang="en-US" dirty="0" smtClean="0"/>
          </a:p>
          <a:p>
            <a:endParaRPr lang="en-US" altLang="en-US" dirty="0" smtClean="0"/>
          </a:p>
          <a:p>
            <a:endParaRPr lang="en-US" altLang="en-US" dirty="0" smtClean="0"/>
          </a:p>
        </p:txBody>
      </p:sp>
      <p:pic>
        <p:nvPicPr>
          <p:cNvPr id="82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52400"/>
            <a:ext cx="14446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Qualifying Person?</a:t>
            </a:r>
            <a:endParaRPr lang="en-US" dirty="0"/>
          </a:p>
        </p:txBody>
      </p:sp>
      <p:sp>
        <p:nvSpPr>
          <p:cNvPr id="4" name="Footer Placeholder 3"/>
          <p:cNvSpPr>
            <a:spLocks noGrp="1"/>
          </p:cNvSpPr>
          <p:nvPr>
            <p:ph type="ftr" sz="quarter" idx="10"/>
          </p:nvPr>
        </p:nvSpPr>
        <p:spPr/>
        <p:txBody>
          <a:bodyPr/>
          <a:lstStyle/>
          <a:p>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fld id="{186B31FC-C73A-4A39-A60D-76CC848ACD81}" type="slidenum">
              <a:rPr lang="en-US" altLang="en-US" smtClean="0"/>
              <a:pPr/>
              <a:t>6</a:t>
            </a:fld>
            <a:endParaRPr lang="en-US" altLang="en-US" dirty="0"/>
          </a:p>
        </p:txBody>
      </p:sp>
      <p:sp>
        <p:nvSpPr>
          <p:cNvPr id="3" name="Content Placeholder 2"/>
          <p:cNvSpPr>
            <a:spLocks noGrp="1"/>
          </p:cNvSpPr>
          <p:nvPr>
            <p:ph sz="quarter" idx="12"/>
          </p:nvPr>
        </p:nvSpPr>
        <p:spPr/>
        <p:txBody>
          <a:bodyPr>
            <a:normAutofit fontScale="77500" lnSpcReduction="20000"/>
          </a:bodyPr>
          <a:lstStyle/>
          <a:p>
            <a:r>
              <a:rPr lang="en-US" altLang="en-US" dirty="0" smtClean="0"/>
              <a:t>Qualifying child who is taxpayer’s dependent and under age 13 -OR-</a:t>
            </a:r>
          </a:p>
          <a:p>
            <a:r>
              <a:rPr lang="en-US" altLang="en-US" dirty="0" smtClean="0"/>
              <a:t>Qualifying person incapable of self-care</a:t>
            </a:r>
          </a:p>
          <a:p>
            <a:pPr lvl="1"/>
            <a:r>
              <a:rPr lang="en-US" altLang="en-US" dirty="0" smtClean="0"/>
              <a:t>Spouse</a:t>
            </a:r>
          </a:p>
          <a:p>
            <a:pPr lvl="1"/>
            <a:r>
              <a:rPr lang="en-US" altLang="en-US" dirty="0" smtClean="0"/>
              <a:t>Qualifying child </a:t>
            </a:r>
          </a:p>
          <a:p>
            <a:pPr lvl="1"/>
            <a:r>
              <a:rPr lang="en-US" altLang="en-US" dirty="0" smtClean="0"/>
              <a:t>Dependent </a:t>
            </a:r>
          </a:p>
          <a:p>
            <a:pPr lvl="1"/>
            <a:r>
              <a:rPr lang="en-US" altLang="en-US" dirty="0" smtClean="0"/>
              <a:t>Someone who would have been taxpayer’s dependent except that...</a:t>
            </a:r>
          </a:p>
          <a:p>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Dependent except that...</a:t>
            </a:r>
            <a:endParaRPr lang="en-US" dirty="0"/>
          </a:p>
        </p:txBody>
      </p:sp>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pPr>
              <a:defRPr/>
            </a:pPr>
            <a:fld id="{186B31FC-C73A-4A39-A60D-76CC848ACD81}" type="slidenum">
              <a:rPr lang="en-US" altLang="en-US" smtClean="0"/>
              <a:pPr>
                <a:defRPr/>
              </a:pPr>
              <a:t>7</a:t>
            </a:fld>
            <a:endParaRPr lang="en-US" altLang="en-US" dirty="0"/>
          </a:p>
        </p:txBody>
      </p:sp>
      <p:sp>
        <p:nvSpPr>
          <p:cNvPr id="16387" name="Content Placeholder 2"/>
          <p:cNvSpPr>
            <a:spLocks noGrp="1"/>
          </p:cNvSpPr>
          <p:nvPr>
            <p:ph sz="quarter" idx="12"/>
          </p:nvPr>
        </p:nvSpPr>
        <p:spPr/>
        <p:txBody>
          <a:bodyPr>
            <a:normAutofit/>
          </a:bodyPr>
          <a:lstStyle/>
          <a:p>
            <a:pPr marL="627063" indent="-627063" eaLnBrk="1" hangingPunct="1">
              <a:buFont typeface="Calibri" pitchFamily="34" charset="0"/>
              <a:buNone/>
              <a:tabLst>
                <a:tab pos="627063" algn="l"/>
              </a:tabLst>
            </a:pPr>
            <a:r>
              <a:rPr lang="en-US" altLang="en-US" dirty="0" smtClean="0"/>
              <a:t>...	He or she filed MFJ -OR-</a:t>
            </a:r>
          </a:p>
          <a:p>
            <a:pPr marL="627063" indent="-627063" eaLnBrk="1" hangingPunct="1">
              <a:buFont typeface="Calibri" pitchFamily="34" charset="0"/>
              <a:buNone/>
              <a:tabLst>
                <a:tab pos="627063" algn="l"/>
              </a:tabLst>
            </a:pPr>
            <a:r>
              <a:rPr lang="en-US" altLang="en-US" dirty="0" smtClean="0"/>
              <a:t>...	He or she had gross income over exemption amount -OR-</a:t>
            </a:r>
          </a:p>
          <a:p>
            <a:pPr marL="627063" indent="-627063" eaLnBrk="1" hangingPunct="1">
              <a:buFont typeface="Calibri" pitchFamily="34" charset="0"/>
              <a:buNone/>
              <a:tabLst>
                <a:tab pos="627063" algn="l"/>
              </a:tabLst>
            </a:pPr>
            <a:r>
              <a:rPr lang="en-US" altLang="en-US" dirty="0" smtClean="0"/>
              <a:t>...	Taxpayer could be claimed as a dependent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05000"/>
            <a:ext cx="3259138" cy="4160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eaLnBrk="1" fontAlgn="auto" hangingPunct="1">
              <a:spcAft>
                <a:spcPts val="0"/>
              </a:spcAft>
              <a:defRPr/>
            </a:pPr>
            <a:r>
              <a:rPr lang="en-US" dirty="0" smtClean="0"/>
              <a:t>Qualifying Child Chart:</a:t>
            </a:r>
            <a:endParaRPr lang="en-US" dirty="0"/>
          </a:p>
        </p:txBody>
      </p:sp>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5" name="Slide Number Placeholder 4"/>
          <p:cNvSpPr>
            <a:spLocks noGrp="1"/>
          </p:cNvSpPr>
          <p:nvPr>
            <p:ph type="sldNum" sz="quarter" idx="11"/>
          </p:nvPr>
        </p:nvSpPr>
        <p:spPr/>
        <p:txBody>
          <a:bodyPr/>
          <a:lstStyle/>
          <a:p>
            <a:pPr>
              <a:defRPr/>
            </a:pPr>
            <a:fld id="{186B31FC-C73A-4A39-A60D-76CC848ACD81}" type="slidenum">
              <a:rPr lang="en-US" altLang="en-US" smtClean="0"/>
              <a:pPr>
                <a:defRPr/>
              </a:pPr>
              <a:t>8</a:t>
            </a:fld>
            <a:endParaRPr lang="en-US" altLang="en-US" dirty="0"/>
          </a:p>
        </p:txBody>
      </p:sp>
      <p:pic>
        <p:nvPicPr>
          <p:cNvPr id="112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722438"/>
            <a:ext cx="33401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990600" y="5410200"/>
            <a:ext cx="1066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dirty="0" smtClean="0">
              <a:solidFill>
                <a:srgbClr val="FF0000"/>
              </a:solidFill>
            </a:endParaRPr>
          </a:p>
        </p:txBody>
      </p:sp>
      <p:sp>
        <p:nvSpPr>
          <p:cNvPr id="13" name="Oval 12"/>
          <p:cNvSpPr/>
          <p:nvPr/>
        </p:nvSpPr>
        <p:spPr>
          <a:xfrm>
            <a:off x="3276600" y="5500688"/>
            <a:ext cx="1066800" cy="4429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dirty="0" smtClean="0">
              <a:solidFill>
                <a:srgbClr val="FF0000"/>
              </a:solidFill>
            </a:endParaRPr>
          </a:p>
        </p:txBody>
      </p:sp>
      <p:sp>
        <p:nvSpPr>
          <p:cNvPr id="15" name="Oval 14"/>
          <p:cNvSpPr/>
          <p:nvPr/>
        </p:nvSpPr>
        <p:spPr>
          <a:xfrm>
            <a:off x="6415088" y="4343400"/>
            <a:ext cx="1814512" cy="3000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dirty="0" smtClean="0">
              <a:solidFill>
                <a:srgbClr val="FF0000"/>
              </a:solidFill>
            </a:endParaRPr>
          </a:p>
        </p:txBody>
      </p:sp>
      <p:sp>
        <p:nvSpPr>
          <p:cNvPr id="17" name="Oval 16"/>
          <p:cNvSpPr/>
          <p:nvPr/>
        </p:nvSpPr>
        <p:spPr>
          <a:xfrm>
            <a:off x="6400800" y="5105400"/>
            <a:ext cx="1738313"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dirty="0" smtClean="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Qualifying Relative Chart</a:t>
            </a:r>
            <a:endParaRPr lang="en-US" dirty="0"/>
          </a:p>
        </p:txBody>
      </p:sp>
      <p:sp>
        <p:nvSpPr>
          <p:cNvPr id="3" name="Footer Placeholder 2"/>
          <p:cNvSpPr>
            <a:spLocks noGrp="1"/>
          </p:cNvSpPr>
          <p:nvPr>
            <p:ph type="ftr" sz="quarter" idx="10"/>
          </p:nvPr>
        </p:nvSpPr>
        <p:spPr/>
        <p:txBody>
          <a:bodyPr/>
          <a:lstStyle/>
          <a:p>
            <a:pPr>
              <a:defRPr/>
            </a:pPr>
            <a:r>
              <a:rPr lang="en-US" dirty="0" smtClean="0"/>
              <a:t>NTTC Training – TY2016</a:t>
            </a:r>
            <a:endParaRPr lang="en-US" dirty="0"/>
          </a:p>
        </p:txBody>
      </p:sp>
      <p:sp>
        <p:nvSpPr>
          <p:cNvPr id="8" name="Slide Number Placeholder 7"/>
          <p:cNvSpPr>
            <a:spLocks noGrp="1"/>
          </p:cNvSpPr>
          <p:nvPr>
            <p:ph type="sldNum" sz="quarter" idx="11"/>
          </p:nvPr>
        </p:nvSpPr>
        <p:spPr/>
        <p:txBody>
          <a:bodyPr/>
          <a:lstStyle/>
          <a:p>
            <a:pPr>
              <a:defRPr/>
            </a:pPr>
            <a:fld id="{186B31FC-C73A-4A39-A60D-76CC848ACD81}" type="slidenum">
              <a:rPr lang="en-US" altLang="en-US" smtClean="0"/>
              <a:pPr>
                <a:defRPr/>
              </a:pPr>
              <a:t>9</a:t>
            </a:fld>
            <a:endParaRPr lang="en-US" altLang="en-US" dirty="0"/>
          </a:p>
        </p:txBody>
      </p:sp>
      <p:pic>
        <p:nvPicPr>
          <p:cNvPr id="122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0" y="1828800"/>
            <a:ext cx="3468688" cy="440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4025900" y="4200525"/>
            <a:ext cx="6858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dirty="0" smtClean="0">
              <a:solidFill>
                <a:srgbClr val="FF0000"/>
              </a:solidFill>
            </a:endParaRPr>
          </a:p>
        </p:txBody>
      </p:sp>
      <p:sp>
        <p:nvSpPr>
          <p:cNvPr id="5" name="Oval 4"/>
          <p:cNvSpPr/>
          <p:nvPr/>
        </p:nvSpPr>
        <p:spPr>
          <a:xfrm>
            <a:off x="4914900" y="5181600"/>
            <a:ext cx="1143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dirty="0" smtClean="0">
              <a:solidFill>
                <a:srgbClr val="FF0000"/>
              </a:solidFill>
            </a:endParaRPr>
          </a:p>
        </p:txBody>
      </p:sp>
      <p:sp>
        <p:nvSpPr>
          <p:cNvPr id="6" name="Oval 5"/>
          <p:cNvSpPr/>
          <p:nvPr/>
        </p:nvSpPr>
        <p:spPr>
          <a:xfrm>
            <a:off x="3759200" y="5334000"/>
            <a:ext cx="1219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dirty="0" smtClean="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TTC">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TC 2016 Template.potx" id="{30F31F80-841A-4692-9C16-96298E5C3365}" vid="{A1287FF5-2D37-48D3-BB4A-79C7722276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~NTTC 2016 Template</Template>
  <TotalTime>0</TotalTime>
  <Words>1911</Words>
  <Application>Microsoft Office PowerPoint</Application>
  <PresentationFormat>On-screen Show (4:3)</PresentationFormat>
  <Paragraphs>205</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Verdana</vt:lpstr>
      <vt:lpstr>Wingdings</vt:lpstr>
      <vt:lpstr>NTTC</vt:lpstr>
      <vt:lpstr>Child and Dependent Care Credit  A non-refundable credit</vt:lpstr>
      <vt:lpstr>Taxpayer or Spouse Disabled?</vt:lpstr>
      <vt:lpstr>Any Dependents Under 13 or Disabled?</vt:lpstr>
      <vt:lpstr>Dependent Care Expenses?</vt:lpstr>
      <vt:lpstr>Rules:</vt:lpstr>
      <vt:lpstr>Qualifying Person?</vt:lpstr>
      <vt:lpstr>Dependent except that...</vt:lpstr>
      <vt:lpstr>Qualifying Child Chart:</vt:lpstr>
      <vt:lpstr>Qualifying Relative Chart</vt:lpstr>
      <vt:lpstr>Child of Divorced...Parents</vt:lpstr>
      <vt:lpstr>Paid for Care—Not Education</vt:lpstr>
      <vt:lpstr>Employer-provided Benefit</vt:lpstr>
      <vt:lpstr>Who is the Caregiver?</vt:lpstr>
      <vt:lpstr>Resource Guide</vt:lpstr>
      <vt:lpstr>How Much is the Credit?</vt:lpstr>
      <vt:lpstr>Earned Income Requirement</vt:lpstr>
      <vt:lpstr>Entering in TaxSlayer</vt:lpstr>
      <vt:lpstr>Entering in TaxSlayer</vt:lpstr>
      <vt:lpstr>Deemed Earned Income in TaxSlayer</vt:lpstr>
      <vt:lpstr>Quality Review</vt:lpstr>
      <vt:lpstr>Quiz 1</vt:lpstr>
      <vt:lpstr>Quiz 2</vt:lpstr>
      <vt:lpstr>Quiz 3</vt:lpstr>
      <vt:lpstr>Child and Dependent 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2013-10-26T20:47:17Z</dcterms:created>
  <dcterms:modified xsi:type="dcterms:W3CDTF">2016-12-21T03:28:48Z</dcterms:modified>
</cp:coreProperties>
</file>